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5"/>
  </p:notesMasterIdLst>
  <p:sldIdLst>
    <p:sldId id="272" r:id="rId2"/>
    <p:sldId id="343" r:id="rId3"/>
    <p:sldId id="344" r:id="rId4"/>
    <p:sldId id="345" r:id="rId5"/>
    <p:sldId id="346" r:id="rId6"/>
    <p:sldId id="347" r:id="rId7"/>
    <p:sldId id="348" r:id="rId8"/>
    <p:sldId id="349" r:id="rId9"/>
    <p:sldId id="350" r:id="rId10"/>
    <p:sldId id="351"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k Gangadharan" initials="DG" lastIdx="1" clrIdx="0">
    <p:extLst>
      <p:ext uri="{19B8F6BF-5375-455C-9EA6-DF929625EA0E}">
        <p15:presenceInfo xmlns:p15="http://schemas.microsoft.com/office/powerpoint/2012/main" userId="d4adaaab489a7f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BD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snapToGrid="0">
      <p:cViewPr varScale="1">
        <p:scale>
          <a:sx n="59" d="100"/>
          <a:sy n="59" d="100"/>
        </p:scale>
        <p:origin x="64" y="22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11/20/2020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EF0912D-8E72-49D4-B549-67511B7C9267}" type="datetime1">
              <a:rPr lang="en-US" smtClean="0"/>
              <a:t>11/20/2020</a:t>
            </a:fld>
            <a:endParaRPr lang="en-US"/>
          </a:p>
        </p:txBody>
      </p:sp>
      <p:sp>
        <p:nvSpPr>
          <p:cNvPr id="19" name="Footer Placeholder 18"/>
          <p:cNvSpPr>
            <a:spLocks noGrp="1"/>
          </p:cNvSpPr>
          <p:nvPr>
            <p:ph type="ftr" sz="quarter" idx="11"/>
          </p:nvPr>
        </p:nvSpPr>
        <p:spPr/>
        <p:txBody>
          <a:bodyPr/>
          <a:lstStyle/>
          <a:p>
            <a:r>
              <a:rPr lang="en-US"/>
              <a:t>Real-Time Systems (Monsoon 2020)</a:t>
            </a:r>
            <a:endParaRPr lang="en-US" dirty="0"/>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EE31687-46EC-47AF-BF43-C7C9A3403E0F}" type="datetime1">
              <a:rPr lang="en-US" smtClean="0"/>
              <a:t>11/20/2020</a:t>
            </a:fld>
            <a:endParaRPr lang="en-US"/>
          </a:p>
        </p:txBody>
      </p:sp>
      <p:sp>
        <p:nvSpPr>
          <p:cNvPr id="5" name="Footer Placeholder 4"/>
          <p:cNvSpPr>
            <a:spLocks noGrp="1"/>
          </p:cNvSpPr>
          <p:nvPr>
            <p:ph type="ftr" sz="quarter" idx="11"/>
          </p:nvPr>
        </p:nvSpPr>
        <p:spPr/>
        <p:txBody>
          <a:bodyPr/>
          <a:lstStyle/>
          <a:p>
            <a:r>
              <a:rPr lang="en-US"/>
              <a:t>Real-Time Systems (Monsoon 2020)</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237158-976E-4ABB-A30E-5688B092AF91}" type="datetime1">
              <a:rPr lang="en-US" smtClean="0"/>
              <a:t>11/20/2020</a:t>
            </a:fld>
            <a:endParaRPr lang="en-US"/>
          </a:p>
        </p:txBody>
      </p:sp>
      <p:sp>
        <p:nvSpPr>
          <p:cNvPr id="5" name="Footer Placeholder 4"/>
          <p:cNvSpPr>
            <a:spLocks noGrp="1"/>
          </p:cNvSpPr>
          <p:nvPr>
            <p:ph type="ftr" sz="quarter" idx="11"/>
          </p:nvPr>
        </p:nvSpPr>
        <p:spPr/>
        <p:txBody>
          <a:bodyPr/>
          <a:lstStyle/>
          <a:p>
            <a:r>
              <a:rPr lang="en-US"/>
              <a:t>Real-Time Systems (Monsoon 2020)</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A8C0A3C-16B8-43A2-B7F6-B4E548296C17}" type="datetime1">
              <a:rPr lang="en-US" smtClean="0"/>
              <a:t>11/20/2020</a:t>
            </a:fld>
            <a:endParaRPr lang="en-US"/>
          </a:p>
        </p:txBody>
      </p:sp>
      <p:sp>
        <p:nvSpPr>
          <p:cNvPr id="5" name="Footer Placeholder 4"/>
          <p:cNvSpPr>
            <a:spLocks noGrp="1"/>
          </p:cNvSpPr>
          <p:nvPr>
            <p:ph type="ftr" sz="quarter" idx="11"/>
          </p:nvPr>
        </p:nvSpPr>
        <p:spPr/>
        <p:txBody>
          <a:bodyPr/>
          <a:lstStyle/>
          <a:p>
            <a:r>
              <a:rPr lang="en-US"/>
              <a:t>Real-Time Systems (Monsoon 2020)</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6DBF12C-F8E9-42D3-9206-D39B4F0BCD9F}" type="datetime1">
              <a:rPr lang="en-US" smtClean="0"/>
              <a:t>11/20/2020</a:t>
            </a:fld>
            <a:endParaRPr lang="en-US"/>
          </a:p>
        </p:txBody>
      </p:sp>
      <p:sp>
        <p:nvSpPr>
          <p:cNvPr id="5" name="Footer Placeholder 4"/>
          <p:cNvSpPr>
            <a:spLocks noGrp="1"/>
          </p:cNvSpPr>
          <p:nvPr>
            <p:ph type="ftr" sz="quarter" idx="11"/>
          </p:nvPr>
        </p:nvSpPr>
        <p:spPr/>
        <p:txBody>
          <a:bodyPr/>
          <a:lstStyle/>
          <a:p>
            <a:r>
              <a:rPr lang="en-US"/>
              <a:t>Real-Time Systems (Monsoon 2020)</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E3FBF6D-2FB0-4CDB-A33F-62227B388542}" type="datetime1">
              <a:rPr lang="en-US" smtClean="0"/>
              <a:t>11/20/2020</a:t>
            </a:fld>
            <a:endParaRPr lang="en-US"/>
          </a:p>
        </p:txBody>
      </p:sp>
      <p:sp>
        <p:nvSpPr>
          <p:cNvPr id="6" name="Footer Placeholder 5"/>
          <p:cNvSpPr>
            <a:spLocks noGrp="1"/>
          </p:cNvSpPr>
          <p:nvPr>
            <p:ph type="ftr" sz="quarter" idx="11"/>
          </p:nvPr>
        </p:nvSpPr>
        <p:spPr/>
        <p:txBody>
          <a:bodyPr/>
          <a:lstStyle/>
          <a:p>
            <a:r>
              <a:rPr lang="en-US"/>
              <a:t>Real-Time Systems (Monsoon 2020)</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20EF125-CD97-4E97-A568-26E05619AADB}" type="datetime1">
              <a:rPr lang="en-US" smtClean="0"/>
              <a:t>11/20/2020</a:t>
            </a:fld>
            <a:endParaRPr lang="en-US"/>
          </a:p>
        </p:txBody>
      </p:sp>
      <p:sp>
        <p:nvSpPr>
          <p:cNvPr id="8" name="Footer Placeholder 7"/>
          <p:cNvSpPr>
            <a:spLocks noGrp="1"/>
          </p:cNvSpPr>
          <p:nvPr>
            <p:ph type="ftr" sz="quarter" idx="11"/>
          </p:nvPr>
        </p:nvSpPr>
        <p:spPr/>
        <p:txBody>
          <a:bodyPr/>
          <a:lstStyle/>
          <a:p>
            <a:r>
              <a:rPr lang="en-US"/>
              <a:t>Real-Time Systems (Monsoon 2020)</a:t>
            </a:r>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CA05E16-9DEC-4A00-AC33-692D655A5747}" type="datetime1">
              <a:rPr lang="en-US" smtClean="0"/>
              <a:t>11/20/2020</a:t>
            </a:fld>
            <a:endParaRPr lang="en-US"/>
          </a:p>
        </p:txBody>
      </p:sp>
      <p:sp>
        <p:nvSpPr>
          <p:cNvPr id="4" name="Footer Placeholder 3"/>
          <p:cNvSpPr>
            <a:spLocks noGrp="1"/>
          </p:cNvSpPr>
          <p:nvPr>
            <p:ph type="ftr" sz="quarter" idx="11"/>
          </p:nvPr>
        </p:nvSpPr>
        <p:spPr/>
        <p:txBody>
          <a:bodyPr/>
          <a:lstStyle/>
          <a:p>
            <a:r>
              <a:rPr lang="en-US"/>
              <a:t>Real-Time Systems (Monsoon 2020)</a:t>
            </a: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D77BB7-BABC-482E-8F4D-31626AB6B4AC}" type="datetime1">
              <a:rPr lang="en-US" smtClean="0"/>
              <a:t>11/20/2020</a:t>
            </a:fld>
            <a:endParaRPr lang="en-US"/>
          </a:p>
        </p:txBody>
      </p:sp>
      <p:sp>
        <p:nvSpPr>
          <p:cNvPr id="3" name="Footer Placeholder 2"/>
          <p:cNvSpPr>
            <a:spLocks noGrp="1"/>
          </p:cNvSpPr>
          <p:nvPr>
            <p:ph type="ftr" sz="quarter" idx="11"/>
          </p:nvPr>
        </p:nvSpPr>
        <p:spPr/>
        <p:txBody>
          <a:bodyPr/>
          <a:lstStyle/>
          <a:p>
            <a:r>
              <a:rPr lang="en-US"/>
              <a:t>Real-Time Systems (Monsoon 2020)</a:t>
            </a: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83A1504-27E7-4A78-8FD7-80564F354CAD}" type="datetime1">
              <a:rPr lang="en-US" smtClean="0"/>
              <a:t>11/20/2020</a:t>
            </a:fld>
            <a:endParaRPr lang="en-US"/>
          </a:p>
        </p:txBody>
      </p:sp>
      <p:sp>
        <p:nvSpPr>
          <p:cNvPr id="6" name="Footer Placeholder 5"/>
          <p:cNvSpPr>
            <a:spLocks noGrp="1"/>
          </p:cNvSpPr>
          <p:nvPr>
            <p:ph type="ftr" sz="quarter" idx="11"/>
          </p:nvPr>
        </p:nvSpPr>
        <p:spPr/>
        <p:txBody>
          <a:bodyPr/>
          <a:lstStyle/>
          <a:p>
            <a:r>
              <a:rPr lang="en-US"/>
              <a:t>Real-Time Systems (Monsoon 2020)</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F38FC53-D590-426E-8A32-36528336458C}" type="datetime1">
              <a:rPr lang="en-US" smtClean="0"/>
              <a:t>11/20/2020</a:t>
            </a:fld>
            <a:endParaRPr lang="en-US"/>
          </a:p>
        </p:txBody>
      </p:sp>
      <p:sp>
        <p:nvSpPr>
          <p:cNvPr id="6" name="Footer Placeholder 5"/>
          <p:cNvSpPr>
            <a:spLocks noGrp="1"/>
          </p:cNvSpPr>
          <p:nvPr>
            <p:ph type="ftr" sz="quarter" idx="11"/>
          </p:nvPr>
        </p:nvSpPr>
        <p:spPr/>
        <p:txBody>
          <a:bodyPr/>
          <a:lstStyle/>
          <a:p>
            <a:r>
              <a:rPr lang="en-US"/>
              <a:t>Real-Time Systems (Monsoon 2020)</a:t>
            </a:r>
            <a:endParaRPr lang="en-US" dirty="0"/>
          </a:p>
        </p:txBody>
      </p:sp>
      <p:sp>
        <p:nvSpPr>
          <p:cNvPr id="7" name="Slide Number Placeholder 6"/>
          <p:cNvSpPr>
            <a:spLocks noGrp="1"/>
          </p:cNvSpPr>
          <p:nvPr>
            <p:ph type="sldNum" sz="quarter" idx="12"/>
          </p:nvPr>
        </p:nvSpPr>
        <p:spPr>
          <a:xfrm>
            <a:off x="10769600" y="6356351"/>
            <a:ext cx="8128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100">
                <a:solidFill>
                  <a:schemeClr val="tx1"/>
                </a:solidFill>
              </a:defRPr>
            </a:lvl1pPr>
          </a:lstStyle>
          <a:p>
            <a:fld id="{0896AF5E-81E4-4BF6-AC65-E32D91D62375}" type="datetime1">
              <a:rPr lang="en-US" smtClean="0"/>
              <a:t>11/20/2020</a:t>
            </a:fld>
            <a:endParaRPr lang="en-US"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100">
                <a:solidFill>
                  <a:schemeClr val="tx1"/>
                </a:solidFill>
              </a:defRPr>
            </a:lvl1pPr>
          </a:lstStyle>
          <a:p>
            <a:r>
              <a:rPr lang="en-US"/>
              <a:t>Real-Time Systems (Monsoon 2020)</a:t>
            </a:r>
            <a:endParaRPr lang="en-US"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100">
                <a:solidFill>
                  <a:schemeClr val="tx1"/>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t.ewi.tudelft.nl/mitra/teaching/rts/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png"/><Relationship Id="rId2"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0.emf"/><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9.emf"/><Relationship Id="rId7"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dirty="0"/>
              <a:t>Lecture 24: Multiprocessor Scheduling</a:t>
            </a:r>
          </a:p>
        </p:txBody>
      </p:sp>
      <p:sp>
        <p:nvSpPr>
          <p:cNvPr id="5" name="Subtitle 4"/>
          <p:cNvSpPr>
            <a:spLocks noGrp="1"/>
          </p:cNvSpPr>
          <p:nvPr>
            <p:ph type="subTitle" idx="1"/>
          </p:nvPr>
        </p:nvSpPr>
        <p:spPr>
          <a:xfrm>
            <a:off x="711200" y="3810000"/>
            <a:ext cx="10472928" cy="1171136"/>
          </a:xfrm>
        </p:spPr>
        <p:txBody>
          <a:bodyPr>
            <a:normAutofit lnSpcReduction="10000"/>
          </a:bodyPr>
          <a:lstStyle/>
          <a:p>
            <a:pPr algn="ctr"/>
            <a:r>
              <a:rPr lang="en-US" dirty="0"/>
              <a:t>Deepak Gangadharan </a:t>
            </a:r>
            <a:br>
              <a:rPr lang="en-US" dirty="0"/>
            </a:br>
            <a:r>
              <a:rPr lang="en-US" dirty="0"/>
              <a:t>(Taken from slides by Dr. Mitra </a:t>
            </a:r>
            <a:r>
              <a:rPr lang="en-US" dirty="0" err="1"/>
              <a:t>Nasri</a:t>
            </a:r>
            <a:r>
              <a:rPr lang="en-US" dirty="0"/>
              <a:t> from TU Delft)</a:t>
            </a:r>
            <a:br>
              <a:rPr lang="en-US" dirty="0"/>
            </a:br>
            <a:r>
              <a:rPr lang="en-US" dirty="0"/>
              <a:t>Link: </a:t>
            </a:r>
            <a:r>
              <a:rPr lang="en-US" dirty="0">
                <a:hlinkClick r:id="rId3"/>
              </a:rPr>
              <a:t>http://www.st.ewi.tudelft.nl/mitra/teaching/rts/2019/</a:t>
            </a:r>
            <a:endParaRPr lang="en-US" dirty="0"/>
          </a:p>
          <a:p>
            <a:endParaRPr lang="en-US" dirty="0"/>
          </a:p>
        </p:txBody>
      </p:sp>
      <p:pic>
        <p:nvPicPr>
          <p:cNvPr id="3" name="Picture 2" descr="A close up of a sign&#10;&#10;Description automatically generated">
            <a:extLst>
              <a:ext uri="{FF2B5EF4-FFF2-40B4-BE49-F238E27FC236}">
                <a16:creationId xmlns:a16="http://schemas.microsoft.com/office/drawing/2014/main" id="{82286128-B794-45E1-BEDE-26BE7E59B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6525" y="5194266"/>
            <a:ext cx="1809750" cy="932861"/>
          </a:xfrm>
          <a:prstGeom prst="rect">
            <a:avLst/>
          </a:prstGeom>
        </p:spPr>
      </p:pic>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236728"/>
            <a:ext cx="10972800" cy="1143000"/>
          </a:xfrm>
        </p:spPr>
        <p:txBody>
          <a:bodyPr>
            <a:normAutofit/>
          </a:bodyPr>
          <a:lstStyle/>
          <a:p>
            <a:r>
              <a:rPr lang="en-IN" sz="3200" dirty="0"/>
              <a:t>Example: Other Global Scheduling Policies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10</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12" name="Picture 11">
            <a:extLst>
              <a:ext uri="{FF2B5EF4-FFF2-40B4-BE49-F238E27FC236}">
                <a16:creationId xmlns:a16="http://schemas.microsoft.com/office/drawing/2014/main" id="{AF2C2588-F1CA-42D3-8DA6-910F05C764A7}"/>
              </a:ext>
            </a:extLst>
          </p:cNvPr>
          <p:cNvPicPr>
            <a:picLocks noChangeAspect="1"/>
          </p:cNvPicPr>
          <p:nvPr/>
        </p:nvPicPr>
        <p:blipFill>
          <a:blip r:embed="rId3"/>
          <a:stretch>
            <a:fillRect/>
          </a:stretch>
        </p:blipFill>
        <p:spPr>
          <a:xfrm>
            <a:off x="10068560" y="1379728"/>
            <a:ext cx="1402080" cy="2483580"/>
          </a:xfrm>
          <a:prstGeom prst="rect">
            <a:avLst/>
          </a:prstGeom>
        </p:spPr>
      </p:pic>
      <p:pic>
        <p:nvPicPr>
          <p:cNvPr id="3" name="Picture 2">
            <a:extLst>
              <a:ext uri="{FF2B5EF4-FFF2-40B4-BE49-F238E27FC236}">
                <a16:creationId xmlns:a16="http://schemas.microsoft.com/office/drawing/2014/main" id="{104849D4-BCA0-4C62-8589-7E3B1BC9ADE5}"/>
              </a:ext>
            </a:extLst>
          </p:cNvPr>
          <p:cNvPicPr>
            <a:picLocks noChangeAspect="1"/>
          </p:cNvPicPr>
          <p:nvPr/>
        </p:nvPicPr>
        <p:blipFill>
          <a:blip r:embed="rId4"/>
          <a:stretch>
            <a:fillRect/>
          </a:stretch>
        </p:blipFill>
        <p:spPr>
          <a:xfrm>
            <a:off x="1535579" y="1466202"/>
            <a:ext cx="4800052" cy="1902071"/>
          </a:xfrm>
          <a:prstGeom prst="rect">
            <a:avLst/>
          </a:prstGeom>
        </p:spPr>
      </p:pic>
      <p:pic>
        <p:nvPicPr>
          <p:cNvPr id="7" name="Picture 6">
            <a:extLst>
              <a:ext uri="{FF2B5EF4-FFF2-40B4-BE49-F238E27FC236}">
                <a16:creationId xmlns:a16="http://schemas.microsoft.com/office/drawing/2014/main" id="{B9BA70B4-AA86-4A79-9ED4-1372D00A5195}"/>
              </a:ext>
            </a:extLst>
          </p:cNvPr>
          <p:cNvPicPr>
            <a:picLocks noChangeAspect="1"/>
          </p:cNvPicPr>
          <p:nvPr/>
        </p:nvPicPr>
        <p:blipFill>
          <a:blip r:embed="rId5"/>
          <a:stretch>
            <a:fillRect/>
          </a:stretch>
        </p:blipFill>
        <p:spPr>
          <a:xfrm>
            <a:off x="1017229" y="3448270"/>
            <a:ext cx="4800055" cy="1393114"/>
          </a:xfrm>
          <a:prstGeom prst="rect">
            <a:avLst/>
          </a:prstGeom>
        </p:spPr>
      </p:pic>
      <p:pic>
        <p:nvPicPr>
          <p:cNvPr id="8" name="Picture 7">
            <a:extLst>
              <a:ext uri="{FF2B5EF4-FFF2-40B4-BE49-F238E27FC236}">
                <a16:creationId xmlns:a16="http://schemas.microsoft.com/office/drawing/2014/main" id="{3D33DE7B-C3D0-4691-94BF-49CC379B9BF5}"/>
              </a:ext>
            </a:extLst>
          </p:cNvPr>
          <p:cNvPicPr>
            <a:picLocks noChangeAspect="1"/>
          </p:cNvPicPr>
          <p:nvPr/>
        </p:nvPicPr>
        <p:blipFill>
          <a:blip r:embed="rId6"/>
          <a:stretch>
            <a:fillRect/>
          </a:stretch>
        </p:blipFill>
        <p:spPr>
          <a:xfrm>
            <a:off x="2095975" y="4710100"/>
            <a:ext cx="2920050" cy="1171600"/>
          </a:xfrm>
          <a:prstGeom prst="rect">
            <a:avLst/>
          </a:prstGeom>
        </p:spPr>
      </p:pic>
      <p:pic>
        <p:nvPicPr>
          <p:cNvPr id="13" name="Picture 12">
            <a:extLst>
              <a:ext uri="{FF2B5EF4-FFF2-40B4-BE49-F238E27FC236}">
                <a16:creationId xmlns:a16="http://schemas.microsoft.com/office/drawing/2014/main" id="{6CE514C5-11BA-4E35-AF44-44FF12D5E902}"/>
              </a:ext>
            </a:extLst>
          </p:cNvPr>
          <p:cNvPicPr>
            <a:picLocks noChangeAspect="1"/>
          </p:cNvPicPr>
          <p:nvPr/>
        </p:nvPicPr>
        <p:blipFill>
          <a:blip r:embed="rId7"/>
          <a:stretch>
            <a:fillRect/>
          </a:stretch>
        </p:blipFill>
        <p:spPr>
          <a:xfrm>
            <a:off x="6514465" y="4333372"/>
            <a:ext cx="4800055" cy="1934691"/>
          </a:xfrm>
          <a:prstGeom prst="rect">
            <a:avLst/>
          </a:prstGeom>
        </p:spPr>
      </p:pic>
    </p:spTree>
    <p:extLst>
      <p:ext uri="{BB962C8B-B14F-4D97-AF65-F5344CB8AC3E}">
        <p14:creationId xmlns:p14="http://schemas.microsoft.com/office/powerpoint/2010/main" val="248490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236728"/>
            <a:ext cx="10972800" cy="1143000"/>
          </a:xfrm>
        </p:spPr>
        <p:txBody>
          <a:bodyPr>
            <a:normAutofit/>
          </a:bodyPr>
          <a:lstStyle/>
          <a:p>
            <a:r>
              <a:rPr lang="en-IN" sz="3200" dirty="0"/>
              <a:t>Example: Global Scheduling of DAGs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11</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9" name="Picture 8">
            <a:extLst>
              <a:ext uri="{FF2B5EF4-FFF2-40B4-BE49-F238E27FC236}">
                <a16:creationId xmlns:a16="http://schemas.microsoft.com/office/drawing/2014/main" id="{4EB129AB-D633-4FBA-B743-C11AD964CD95}"/>
              </a:ext>
            </a:extLst>
          </p:cNvPr>
          <p:cNvPicPr>
            <a:picLocks noChangeAspect="1"/>
          </p:cNvPicPr>
          <p:nvPr/>
        </p:nvPicPr>
        <p:blipFill>
          <a:blip r:embed="rId3"/>
          <a:stretch>
            <a:fillRect/>
          </a:stretch>
        </p:blipFill>
        <p:spPr>
          <a:xfrm>
            <a:off x="3714075" y="1659500"/>
            <a:ext cx="3944026" cy="1369448"/>
          </a:xfrm>
          <a:prstGeom prst="rect">
            <a:avLst/>
          </a:prstGeom>
        </p:spPr>
      </p:pic>
      <p:pic>
        <p:nvPicPr>
          <p:cNvPr id="10" name="Picture 9">
            <a:extLst>
              <a:ext uri="{FF2B5EF4-FFF2-40B4-BE49-F238E27FC236}">
                <a16:creationId xmlns:a16="http://schemas.microsoft.com/office/drawing/2014/main" id="{15003245-5D9C-4886-A9E2-713237788BD6}"/>
              </a:ext>
            </a:extLst>
          </p:cNvPr>
          <p:cNvPicPr>
            <a:picLocks noChangeAspect="1"/>
          </p:cNvPicPr>
          <p:nvPr/>
        </p:nvPicPr>
        <p:blipFill>
          <a:blip r:embed="rId4"/>
          <a:stretch>
            <a:fillRect/>
          </a:stretch>
        </p:blipFill>
        <p:spPr>
          <a:xfrm>
            <a:off x="9806538" y="1402337"/>
            <a:ext cx="1025848" cy="1649220"/>
          </a:xfrm>
          <a:prstGeom prst="rect">
            <a:avLst/>
          </a:prstGeom>
        </p:spPr>
      </p:pic>
      <p:pic>
        <p:nvPicPr>
          <p:cNvPr id="11" name="Picture 10">
            <a:extLst>
              <a:ext uri="{FF2B5EF4-FFF2-40B4-BE49-F238E27FC236}">
                <a16:creationId xmlns:a16="http://schemas.microsoft.com/office/drawing/2014/main" id="{189635A8-9049-4E0C-AA95-E715A16683D3}"/>
              </a:ext>
            </a:extLst>
          </p:cNvPr>
          <p:cNvPicPr>
            <a:picLocks noChangeAspect="1"/>
          </p:cNvPicPr>
          <p:nvPr/>
        </p:nvPicPr>
        <p:blipFill>
          <a:blip r:embed="rId5"/>
          <a:stretch>
            <a:fillRect/>
          </a:stretch>
        </p:blipFill>
        <p:spPr>
          <a:xfrm>
            <a:off x="3307537" y="3227077"/>
            <a:ext cx="3944027" cy="875560"/>
          </a:xfrm>
          <a:prstGeom prst="rect">
            <a:avLst/>
          </a:prstGeom>
        </p:spPr>
      </p:pic>
      <p:pic>
        <p:nvPicPr>
          <p:cNvPr id="14" name="Picture 13">
            <a:extLst>
              <a:ext uri="{FF2B5EF4-FFF2-40B4-BE49-F238E27FC236}">
                <a16:creationId xmlns:a16="http://schemas.microsoft.com/office/drawing/2014/main" id="{C03FC938-DB7F-4506-9AD9-CAFA47476991}"/>
              </a:ext>
            </a:extLst>
          </p:cNvPr>
          <p:cNvPicPr>
            <a:picLocks noChangeAspect="1"/>
          </p:cNvPicPr>
          <p:nvPr/>
        </p:nvPicPr>
        <p:blipFill>
          <a:blip r:embed="rId6"/>
          <a:stretch>
            <a:fillRect/>
          </a:stretch>
        </p:blipFill>
        <p:spPr>
          <a:xfrm>
            <a:off x="2574112" y="4285200"/>
            <a:ext cx="5332651" cy="2253713"/>
          </a:xfrm>
          <a:prstGeom prst="rect">
            <a:avLst/>
          </a:prstGeom>
        </p:spPr>
      </p:pic>
    </p:spTree>
    <p:extLst>
      <p:ext uri="{BB962C8B-B14F-4D97-AF65-F5344CB8AC3E}">
        <p14:creationId xmlns:p14="http://schemas.microsoft.com/office/powerpoint/2010/main" val="151262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409448"/>
            <a:ext cx="10972800" cy="1143000"/>
          </a:xfrm>
        </p:spPr>
        <p:txBody>
          <a:bodyPr>
            <a:normAutofit/>
          </a:bodyPr>
          <a:lstStyle/>
          <a:p>
            <a:r>
              <a:rPr lang="en-IN" sz="5400" dirty="0"/>
              <a:t>Global Scheduling</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12</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
        <p:nvSpPr>
          <p:cNvPr id="3" name="Rectangle 2">
            <a:extLst>
              <a:ext uri="{FF2B5EF4-FFF2-40B4-BE49-F238E27FC236}">
                <a16:creationId xmlns:a16="http://schemas.microsoft.com/office/drawing/2014/main" id="{14E38C4B-1C54-4AB1-99FF-005F326657C6}"/>
              </a:ext>
            </a:extLst>
          </p:cNvPr>
          <p:cNvSpPr/>
          <p:nvPr/>
        </p:nvSpPr>
        <p:spPr>
          <a:xfrm>
            <a:off x="714375" y="1657351"/>
            <a:ext cx="9852025" cy="5473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sz="2400" dirty="0">
                <a:solidFill>
                  <a:srgbClr val="0070C0"/>
                </a:solidFill>
              </a:rPr>
              <a:t>Work-conserving scheduler</a:t>
            </a:r>
          </a:p>
          <a:p>
            <a:pPr marL="742950" lvl="1" indent="-285750">
              <a:buFont typeface="Arial" panose="020B0604020202020204" pitchFamily="34" charset="0"/>
              <a:buChar char="•"/>
            </a:pPr>
            <a:r>
              <a:rPr lang="en-IN" sz="2000" dirty="0"/>
              <a:t>No processor ever idles when a task is ready to execute</a:t>
            </a:r>
          </a:p>
        </p:txBody>
      </p:sp>
      <p:pic>
        <p:nvPicPr>
          <p:cNvPr id="7" name="Picture 6">
            <a:extLst>
              <a:ext uri="{FF2B5EF4-FFF2-40B4-BE49-F238E27FC236}">
                <a16:creationId xmlns:a16="http://schemas.microsoft.com/office/drawing/2014/main" id="{E49E9466-2A15-4EF9-AFE6-F357872C7DDC}"/>
              </a:ext>
            </a:extLst>
          </p:cNvPr>
          <p:cNvPicPr>
            <a:picLocks noChangeAspect="1"/>
          </p:cNvPicPr>
          <p:nvPr/>
        </p:nvPicPr>
        <p:blipFill>
          <a:blip r:embed="rId3"/>
          <a:stretch>
            <a:fillRect/>
          </a:stretch>
        </p:blipFill>
        <p:spPr>
          <a:xfrm>
            <a:off x="3133467" y="2287579"/>
            <a:ext cx="5294854" cy="2264099"/>
          </a:xfrm>
          <a:prstGeom prst="rect">
            <a:avLst/>
          </a:prstGeom>
        </p:spPr>
      </p:pic>
      <p:sp>
        <p:nvSpPr>
          <p:cNvPr id="12" name="Rectangle 11">
            <a:extLst>
              <a:ext uri="{FF2B5EF4-FFF2-40B4-BE49-F238E27FC236}">
                <a16:creationId xmlns:a16="http://schemas.microsoft.com/office/drawing/2014/main" id="{9505C52D-BB66-488F-9E99-A34EBD2FB448}"/>
              </a:ext>
            </a:extLst>
          </p:cNvPr>
          <p:cNvSpPr/>
          <p:nvPr/>
        </p:nvSpPr>
        <p:spPr>
          <a:xfrm>
            <a:off x="714375" y="5180330"/>
            <a:ext cx="9852025" cy="5473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sz="2400" dirty="0">
                <a:solidFill>
                  <a:srgbClr val="0070C0"/>
                </a:solidFill>
              </a:rPr>
              <a:t>Non-work-conserving scheduler</a:t>
            </a:r>
          </a:p>
          <a:p>
            <a:pPr marL="742950" lvl="1" indent="-285750">
              <a:buFont typeface="Arial" panose="020B0604020202020204" pitchFamily="34" charset="0"/>
              <a:buChar char="•"/>
            </a:pPr>
            <a:r>
              <a:rPr lang="en-IN" sz="2000" dirty="0"/>
              <a:t>A processor may be left idle even if there are ready jobs</a:t>
            </a:r>
          </a:p>
        </p:txBody>
      </p:sp>
    </p:spTree>
    <p:extLst>
      <p:ext uri="{BB962C8B-B14F-4D97-AF65-F5344CB8AC3E}">
        <p14:creationId xmlns:p14="http://schemas.microsoft.com/office/powerpoint/2010/main" val="381086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B826-1D26-423A-A228-B2EA04616B21}"/>
              </a:ext>
            </a:extLst>
          </p:cNvPr>
          <p:cNvSpPr>
            <a:spLocks noGrp="1"/>
          </p:cNvSpPr>
          <p:nvPr>
            <p:ph type="title"/>
          </p:nvPr>
        </p:nvSpPr>
        <p:spPr/>
        <p:txBody>
          <a:bodyPr/>
          <a:lstStyle/>
          <a:p>
            <a:r>
              <a:rPr lang="en-IN" sz="5400" dirty="0"/>
              <a:t>Global Scheduling: </a:t>
            </a:r>
            <a:r>
              <a:rPr lang="en-IN" sz="5400" dirty="0">
                <a:solidFill>
                  <a:srgbClr val="0070C0"/>
                </a:solidFill>
              </a:rPr>
              <a:t>Advantages</a:t>
            </a:r>
            <a:endParaRPr lang="en-IN" dirty="0">
              <a:solidFill>
                <a:srgbClr val="0070C0"/>
              </a:solidFill>
            </a:endParaRPr>
          </a:p>
        </p:txBody>
      </p:sp>
      <p:sp>
        <p:nvSpPr>
          <p:cNvPr id="3" name="Content Placeholder 2">
            <a:extLst>
              <a:ext uri="{FF2B5EF4-FFF2-40B4-BE49-F238E27FC236}">
                <a16:creationId xmlns:a16="http://schemas.microsoft.com/office/drawing/2014/main" id="{D766C586-DE00-4F1E-9E8C-A9092005034C}"/>
              </a:ext>
            </a:extLst>
          </p:cNvPr>
          <p:cNvSpPr>
            <a:spLocks noGrp="1"/>
          </p:cNvSpPr>
          <p:nvPr>
            <p:ph idx="1"/>
          </p:nvPr>
        </p:nvSpPr>
        <p:spPr/>
        <p:txBody>
          <a:bodyPr/>
          <a:lstStyle/>
          <a:p>
            <a:r>
              <a:rPr lang="en-IN" dirty="0"/>
              <a:t>Allows parallel execution</a:t>
            </a:r>
          </a:p>
          <a:p>
            <a:r>
              <a:rPr lang="en-IN" dirty="0"/>
              <a:t>Load balancing between the cores (</a:t>
            </a:r>
            <a:r>
              <a:rPr lang="en-IN" dirty="0">
                <a:solidFill>
                  <a:srgbClr val="0070C0"/>
                </a:solidFill>
              </a:rPr>
              <a:t>as jobs are dispatched on idle cores</a:t>
            </a:r>
            <a:r>
              <a:rPr lang="en-IN" dirty="0"/>
              <a:t>)</a:t>
            </a:r>
          </a:p>
          <a:p>
            <a:r>
              <a:rPr lang="en-IN" dirty="0"/>
              <a:t>Easier re-scheduling (</a:t>
            </a:r>
            <a:r>
              <a:rPr lang="en-IN" dirty="0">
                <a:solidFill>
                  <a:srgbClr val="0070C0"/>
                </a:solidFill>
              </a:rPr>
              <a:t>dynamic loads</a:t>
            </a:r>
            <a:r>
              <a:rPr lang="en-IN" dirty="0"/>
              <a:t>, </a:t>
            </a:r>
            <a:r>
              <a:rPr lang="en-IN" dirty="0">
                <a:solidFill>
                  <a:srgbClr val="0070C0"/>
                </a:solidFill>
              </a:rPr>
              <a:t>selective shutdown</a:t>
            </a:r>
            <a:r>
              <a:rPr lang="en-IN" dirty="0"/>
              <a:t>, etc.)</a:t>
            </a:r>
          </a:p>
          <a:p>
            <a:r>
              <a:rPr lang="en-IN" dirty="0">
                <a:solidFill>
                  <a:srgbClr val="0070C0"/>
                </a:solidFill>
              </a:rPr>
              <a:t>Lower average response time </a:t>
            </a:r>
            <a:r>
              <a:rPr lang="en-IN" dirty="0"/>
              <a:t>(known result from queuing theory)</a:t>
            </a:r>
          </a:p>
          <a:p>
            <a:r>
              <a:rPr lang="en-IN" dirty="0"/>
              <a:t>More efficient reclaiming and overload management</a:t>
            </a:r>
          </a:p>
          <a:p>
            <a:r>
              <a:rPr lang="en-IN" dirty="0"/>
              <a:t>Number of </a:t>
            </a:r>
            <a:r>
              <a:rPr lang="en-IN" dirty="0" err="1"/>
              <a:t>preemptions</a:t>
            </a:r>
            <a:endParaRPr lang="en-IN" dirty="0"/>
          </a:p>
        </p:txBody>
      </p:sp>
      <p:sp>
        <p:nvSpPr>
          <p:cNvPr id="4" name="Footer Placeholder 3">
            <a:extLst>
              <a:ext uri="{FF2B5EF4-FFF2-40B4-BE49-F238E27FC236}">
                <a16:creationId xmlns:a16="http://schemas.microsoft.com/office/drawing/2014/main" id="{ACBE0795-D275-494F-AFE7-2152F47AD086}"/>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86F9E972-FB59-4697-A94E-93C474C1EE07}"/>
              </a:ext>
            </a:extLst>
          </p:cNvPr>
          <p:cNvSpPr>
            <a:spLocks noGrp="1"/>
          </p:cNvSpPr>
          <p:nvPr>
            <p:ph type="sldNum" sz="quarter" idx="12"/>
          </p:nvPr>
        </p:nvSpPr>
        <p:spPr/>
        <p:txBody>
          <a:bodyPr/>
          <a:lstStyle/>
          <a:p>
            <a:fld id="{401CF334-2D5C-4859-84A6-CA7E6E43FAEB}" type="slidenum">
              <a:rPr lang="en-US" smtClean="0"/>
              <a:t>13</a:t>
            </a:fld>
            <a:endParaRPr lang="en-US"/>
          </a:p>
        </p:txBody>
      </p:sp>
    </p:spTree>
    <p:extLst>
      <p:ext uri="{BB962C8B-B14F-4D97-AF65-F5344CB8AC3E}">
        <p14:creationId xmlns:p14="http://schemas.microsoft.com/office/powerpoint/2010/main" val="51154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409448"/>
            <a:ext cx="10972800" cy="1143000"/>
          </a:xfrm>
        </p:spPr>
        <p:txBody>
          <a:bodyPr>
            <a:normAutofit fontScale="90000"/>
          </a:bodyPr>
          <a:lstStyle/>
          <a:p>
            <a:r>
              <a:rPr lang="en-IN" sz="5400" dirty="0"/>
              <a:t>Global Scheduling: </a:t>
            </a:r>
            <a:r>
              <a:rPr lang="en-IN" sz="5400" dirty="0">
                <a:solidFill>
                  <a:srgbClr val="C00000"/>
                </a:solidFill>
              </a:rPr>
              <a:t>Disadvantages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14</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
        <p:nvSpPr>
          <p:cNvPr id="3" name="Rectangle 2">
            <a:extLst>
              <a:ext uri="{FF2B5EF4-FFF2-40B4-BE49-F238E27FC236}">
                <a16:creationId xmlns:a16="http://schemas.microsoft.com/office/drawing/2014/main" id="{14E38C4B-1C54-4AB1-99FF-005F326657C6}"/>
              </a:ext>
            </a:extLst>
          </p:cNvPr>
          <p:cNvSpPr/>
          <p:nvPr/>
        </p:nvSpPr>
        <p:spPr>
          <a:xfrm>
            <a:off x="714375" y="1473835"/>
            <a:ext cx="3695065" cy="162432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sz="2400" dirty="0">
                <a:solidFill>
                  <a:srgbClr val="0070C0"/>
                </a:solidFill>
              </a:rPr>
              <a:t>Overheads</a:t>
            </a:r>
          </a:p>
          <a:p>
            <a:pPr marL="742950" lvl="1" indent="-285750">
              <a:buFont typeface="Arial" panose="020B0604020202020204" pitchFamily="34" charset="0"/>
              <a:buChar char="•"/>
            </a:pPr>
            <a:r>
              <a:rPr lang="en-IN" sz="2000" dirty="0"/>
              <a:t>Obvious overheads </a:t>
            </a:r>
            <a:br>
              <a:rPr lang="en-IN" sz="2000" dirty="0"/>
            </a:br>
            <a:r>
              <a:rPr lang="en-IN" dirty="0"/>
              <a:t>Task migration between cores</a:t>
            </a:r>
            <a:endParaRPr lang="en-IN" sz="2000" dirty="0"/>
          </a:p>
        </p:txBody>
      </p:sp>
      <p:sp>
        <p:nvSpPr>
          <p:cNvPr id="8" name="TextBox 7">
            <a:extLst>
              <a:ext uri="{FF2B5EF4-FFF2-40B4-BE49-F238E27FC236}">
                <a16:creationId xmlns:a16="http://schemas.microsoft.com/office/drawing/2014/main" id="{E1EB9DDE-D2AC-4493-AF91-B3BDDC184922}"/>
              </a:ext>
            </a:extLst>
          </p:cNvPr>
          <p:cNvSpPr txBox="1"/>
          <p:nvPr/>
        </p:nvSpPr>
        <p:spPr>
          <a:xfrm>
            <a:off x="1135490" y="3039796"/>
            <a:ext cx="3388300" cy="646331"/>
          </a:xfrm>
          <a:prstGeom prst="rect">
            <a:avLst/>
          </a:prstGeom>
          <a:ln/>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IN" dirty="0"/>
              <a:t>Why task migration has a big</a:t>
            </a:r>
          </a:p>
          <a:p>
            <a:r>
              <a:rPr lang="en-IN" dirty="0"/>
              <a:t>impact on task’s execution time</a:t>
            </a:r>
          </a:p>
        </p:txBody>
      </p:sp>
      <p:pic>
        <p:nvPicPr>
          <p:cNvPr id="9" name="Picture 8">
            <a:extLst>
              <a:ext uri="{FF2B5EF4-FFF2-40B4-BE49-F238E27FC236}">
                <a16:creationId xmlns:a16="http://schemas.microsoft.com/office/drawing/2014/main" id="{66D15B67-ABE7-4D1D-AC11-C45BC8983AB2}"/>
              </a:ext>
            </a:extLst>
          </p:cNvPr>
          <p:cNvPicPr>
            <a:picLocks noChangeAspect="1"/>
          </p:cNvPicPr>
          <p:nvPr/>
        </p:nvPicPr>
        <p:blipFill>
          <a:blip r:embed="rId3"/>
          <a:stretch>
            <a:fillRect/>
          </a:stretch>
        </p:blipFill>
        <p:spPr>
          <a:xfrm>
            <a:off x="993251" y="3857154"/>
            <a:ext cx="5295790" cy="2431018"/>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B859F64-75C8-400A-8F71-289CFFF8569A}"/>
                  </a:ext>
                </a:extLst>
              </p:cNvPr>
              <p:cNvSpPr>
                <a:spLocks noGrp="1"/>
              </p:cNvSpPr>
              <p:nvPr>
                <p:ph idx="1"/>
              </p:nvPr>
            </p:nvSpPr>
            <p:spPr>
              <a:xfrm>
                <a:off x="6522720" y="1706880"/>
                <a:ext cx="5059680" cy="1143000"/>
              </a:xfrm>
            </p:spPr>
            <p:txBody>
              <a:bodyPr>
                <a:normAutofit fontScale="77500" lnSpcReduction="20000"/>
              </a:bodyPr>
              <a:lstStyle/>
              <a:p>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rPr>
                          <m:t>6</m:t>
                        </m:r>
                      </m:sub>
                    </m:sSub>
                  </m:oMath>
                </a14:m>
                <a:r>
                  <a:rPr lang="en-IN" dirty="0"/>
                  <a:t> is running, so it loads its data into L2 and then L1, gradually.</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ea typeface="Cambria Math" panose="02040503050406030204" pitchFamily="18" charset="0"/>
                          </a:rPr>
                          <m:t>3</m:t>
                        </m:r>
                      </m:sub>
                    </m:sSub>
                  </m:oMath>
                </a14:m>
                <a:r>
                  <a:rPr lang="en-IN" dirty="0"/>
                  <a:t> arrives and enters the ready queue. </a:t>
                </a:r>
              </a:p>
            </p:txBody>
          </p:sp>
        </mc:Choice>
        <mc:Fallback>
          <p:sp>
            <p:nvSpPr>
              <p:cNvPr id="11" name="Content Placeholder 2">
                <a:extLst>
                  <a:ext uri="{FF2B5EF4-FFF2-40B4-BE49-F238E27FC236}">
                    <a16:creationId xmlns:a16="http://schemas.microsoft.com/office/drawing/2014/main" id="{7B859F64-75C8-400A-8F71-289CFFF8569A}"/>
                  </a:ext>
                </a:extLst>
              </p:cNvPr>
              <p:cNvSpPr>
                <a:spLocks noGrp="1" noRot="1" noChangeAspect="1" noMove="1" noResize="1" noEditPoints="1" noAdjustHandles="1" noChangeArrowheads="1" noChangeShapeType="1" noTextEdit="1"/>
              </p:cNvSpPr>
              <p:nvPr>
                <p:ph idx="1"/>
              </p:nvPr>
            </p:nvSpPr>
            <p:spPr>
              <a:xfrm>
                <a:off x="6522720" y="1706880"/>
                <a:ext cx="5059680" cy="1143000"/>
              </a:xfrm>
              <a:blipFill>
                <a:blip r:embed="rId4"/>
                <a:stretch>
                  <a:fillRect l="-723" t="-7447"/>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6AB75437-8336-4A8D-867A-169A8408D2B5}"/>
              </a:ext>
            </a:extLst>
          </p:cNvPr>
          <p:cNvSpPr/>
          <p:nvPr/>
        </p:nvSpPr>
        <p:spPr>
          <a:xfrm>
            <a:off x="7294880" y="5415915"/>
            <a:ext cx="1950720" cy="527685"/>
          </a:xfrm>
          <a:prstGeom prst="rect">
            <a:avLst/>
          </a:prstGeom>
          <a:solidFill>
            <a:schemeClr val="lt1"/>
          </a:solidFill>
          <a:ln w="412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pic>
        <p:nvPicPr>
          <p:cNvPr id="13" name="Picture 12">
            <a:extLst>
              <a:ext uri="{FF2B5EF4-FFF2-40B4-BE49-F238E27FC236}">
                <a16:creationId xmlns:a16="http://schemas.microsoft.com/office/drawing/2014/main" id="{32879FF1-3CED-4F94-B8DD-6CC33E184DD3}"/>
              </a:ext>
            </a:extLst>
          </p:cNvPr>
          <p:cNvPicPr>
            <a:picLocks noChangeAspect="1"/>
          </p:cNvPicPr>
          <p:nvPr/>
        </p:nvPicPr>
        <p:blipFill>
          <a:blip r:embed="rId5"/>
          <a:stretch>
            <a:fillRect/>
          </a:stretch>
        </p:blipFill>
        <p:spPr>
          <a:xfrm>
            <a:off x="7366334" y="5508159"/>
            <a:ext cx="420569" cy="353358"/>
          </a:xfrm>
          <a:prstGeom prst="rect">
            <a:avLst/>
          </a:prstGeom>
        </p:spPr>
      </p:pic>
      <p:sp>
        <p:nvSpPr>
          <p:cNvPr id="14" name="TextBox 13">
            <a:extLst>
              <a:ext uri="{FF2B5EF4-FFF2-40B4-BE49-F238E27FC236}">
                <a16:creationId xmlns:a16="http://schemas.microsoft.com/office/drawing/2014/main" id="{9C256573-9ECA-40CE-AE13-E012B712BA79}"/>
              </a:ext>
            </a:extLst>
          </p:cNvPr>
          <p:cNvSpPr txBox="1"/>
          <p:nvPr/>
        </p:nvSpPr>
        <p:spPr>
          <a:xfrm>
            <a:off x="7265615" y="5046583"/>
            <a:ext cx="1521570" cy="369332"/>
          </a:xfrm>
          <a:prstGeom prst="rect">
            <a:avLst/>
          </a:prstGeom>
          <a:noFill/>
          <a:ln>
            <a:noFill/>
          </a:ln>
        </p:spPr>
        <p:txBody>
          <a:bodyPr wrap="none" rtlCol="0">
            <a:spAutoFit/>
          </a:bodyPr>
          <a:lstStyle/>
          <a:p>
            <a:r>
              <a:rPr lang="en-IN" dirty="0"/>
              <a:t>Ready queue</a:t>
            </a:r>
          </a:p>
        </p:txBody>
      </p:sp>
    </p:spTree>
    <p:extLst>
      <p:ext uri="{BB962C8B-B14F-4D97-AF65-F5344CB8AC3E}">
        <p14:creationId xmlns:p14="http://schemas.microsoft.com/office/powerpoint/2010/main" val="128244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uiExpand="1" build="p"/>
      <p:bldP spid="10"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3A7F14-1B2D-4DBC-959F-005C5CBBFE79}"/>
              </a:ext>
            </a:extLst>
          </p:cNvPr>
          <p:cNvPicPr>
            <a:picLocks noChangeAspect="1"/>
          </p:cNvPicPr>
          <p:nvPr/>
        </p:nvPicPr>
        <p:blipFill>
          <a:blip r:embed="rId2"/>
          <a:stretch>
            <a:fillRect/>
          </a:stretch>
        </p:blipFill>
        <p:spPr>
          <a:xfrm>
            <a:off x="1022516" y="3815627"/>
            <a:ext cx="5295790" cy="2461912"/>
          </a:xfrm>
          <a:prstGeom prst="rect">
            <a:avLst/>
          </a:prstGeom>
        </p:spPr>
      </p:pic>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409448"/>
            <a:ext cx="10972800" cy="1143000"/>
          </a:xfrm>
        </p:spPr>
        <p:txBody>
          <a:bodyPr>
            <a:normAutofit fontScale="90000"/>
          </a:bodyPr>
          <a:lstStyle/>
          <a:p>
            <a:r>
              <a:rPr lang="en-IN" sz="5400" dirty="0"/>
              <a:t>Global Scheduling: </a:t>
            </a:r>
            <a:r>
              <a:rPr lang="en-IN" sz="5400" dirty="0">
                <a:solidFill>
                  <a:srgbClr val="C00000"/>
                </a:solidFill>
              </a:rPr>
              <a:t>Disadvantages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15</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
        <p:nvSpPr>
          <p:cNvPr id="3" name="Rectangle 2">
            <a:extLst>
              <a:ext uri="{FF2B5EF4-FFF2-40B4-BE49-F238E27FC236}">
                <a16:creationId xmlns:a16="http://schemas.microsoft.com/office/drawing/2014/main" id="{14E38C4B-1C54-4AB1-99FF-005F326657C6}"/>
              </a:ext>
            </a:extLst>
          </p:cNvPr>
          <p:cNvSpPr/>
          <p:nvPr/>
        </p:nvSpPr>
        <p:spPr>
          <a:xfrm>
            <a:off x="714375" y="1473835"/>
            <a:ext cx="3695065" cy="162432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sz="2400" dirty="0">
                <a:solidFill>
                  <a:srgbClr val="0070C0"/>
                </a:solidFill>
              </a:rPr>
              <a:t>Overheads</a:t>
            </a:r>
          </a:p>
          <a:p>
            <a:pPr marL="742950" lvl="1" indent="-285750">
              <a:buFont typeface="Arial" panose="020B0604020202020204" pitchFamily="34" charset="0"/>
              <a:buChar char="•"/>
            </a:pPr>
            <a:r>
              <a:rPr lang="en-IN" sz="2000" dirty="0"/>
              <a:t>Obvious overheads </a:t>
            </a:r>
            <a:br>
              <a:rPr lang="en-IN" sz="2000" dirty="0"/>
            </a:br>
            <a:r>
              <a:rPr lang="en-IN" dirty="0"/>
              <a:t>Task migration between cores</a:t>
            </a:r>
            <a:endParaRPr lang="en-IN" sz="2000" dirty="0"/>
          </a:p>
        </p:txBody>
      </p:sp>
      <p:sp>
        <p:nvSpPr>
          <p:cNvPr id="8" name="TextBox 7">
            <a:extLst>
              <a:ext uri="{FF2B5EF4-FFF2-40B4-BE49-F238E27FC236}">
                <a16:creationId xmlns:a16="http://schemas.microsoft.com/office/drawing/2014/main" id="{E1EB9DDE-D2AC-4493-AF91-B3BDDC184922}"/>
              </a:ext>
            </a:extLst>
          </p:cNvPr>
          <p:cNvSpPr txBox="1"/>
          <p:nvPr/>
        </p:nvSpPr>
        <p:spPr>
          <a:xfrm>
            <a:off x="1135490" y="3039796"/>
            <a:ext cx="3388300" cy="646331"/>
          </a:xfrm>
          <a:prstGeom prst="rect">
            <a:avLst/>
          </a:prstGeom>
          <a:ln/>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IN" dirty="0"/>
              <a:t>Why task migration has a big</a:t>
            </a:r>
          </a:p>
          <a:p>
            <a:r>
              <a:rPr lang="en-IN" dirty="0"/>
              <a:t>impact on task’s execution time</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B859F64-75C8-400A-8F71-289CFFF8569A}"/>
                  </a:ext>
                </a:extLst>
              </p:cNvPr>
              <p:cNvSpPr>
                <a:spLocks noGrp="1"/>
              </p:cNvSpPr>
              <p:nvPr>
                <p:ph idx="1"/>
              </p:nvPr>
            </p:nvSpPr>
            <p:spPr>
              <a:xfrm>
                <a:off x="6522720" y="1706880"/>
                <a:ext cx="5181600" cy="1391284"/>
              </a:xfrm>
            </p:spPr>
            <p:txBody>
              <a:bodyPr>
                <a:normAutofit fontScale="77500" lnSpcReduction="20000"/>
              </a:bodyPr>
              <a:lstStyle/>
              <a:p>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rPr>
                          <m:t>6</m:t>
                        </m:r>
                      </m:sub>
                    </m:sSub>
                  </m:oMath>
                </a14:m>
                <a:r>
                  <a:rPr lang="en-IN" dirty="0"/>
                  <a:t> is running, so it loads its data into L2 and then L1, gradually.</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ea typeface="Cambria Math" panose="02040503050406030204" pitchFamily="18" charset="0"/>
                          </a:rPr>
                          <m:t>3</m:t>
                        </m:r>
                      </m:sub>
                    </m:sSub>
                  </m:oMath>
                </a14:m>
                <a:r>
                  <a:rPr lang="en-IN" dirty="0"/>
                  <a:t> arrives and enters the ready queue. Since it has higher priority than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r>
                  <a:rPr lang="en-IN" dirty="0"/>
                  <a:t>, it pre-empts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endParaRPr lang="en-IN" dirty="0"/>
              </a:p>
              <a:p>
                <a:endParaRPr lang="en-IN" dirty="0"/>
              </a:p>
            </p:txBody>
          </p:sp>
        </mc:Choice>
        <mc:Fallback>
          <p:sp>
            <p:nvSpPr>
              <p:cNvPr id="11" name="Content Placeholder 2">
                <a:extLst>
                  <a:ext uri="{FF2B5EF4-FFF2-40B4-BE49-F238E27FC236}">
                    <a16:creationId xmlns:a16="http://schemas.microsoft.com/office/drawing/2014/main" id="{7B859F64-75C8-400A-8F71-289CFFF8569A}"/>
                  </a:ext>
                </a:extLst>
              </p:cNvPr>
              <p:cNvSpPr>
                <a:spLocks noGrp="1" noRot="1" noChangeAspect="1" noMove="1" noResize="1" noEditPoints="1" noAdjustHandles="1" noChangeArrowheads="1" noChangeShapeType="1" noTextEdit="1"/>
              </p:cNvSpPr>
              <p:nvPr>
                <p:ph idx="1"/>
              </p:nvPr>
            </p:nvSpPr>
            <p:spPr>
              <a:xfrm>
                <a:off x="6522720" y="1706880"/>
                <a:ext cx="5181600" cy="1391284"/>
              </a:xfrm>
              <a:blipFill>
                <a:blip r:embed="rId4"/>
                <a:stretch>
                  <a:fillRect l="-706" t="-6140" b="-7018"/>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6AB75437-8336-4A8D-867A-169A8408D2B5}"/>
              </a:ext>
            </a:extLst>
          </p:cNvPr>
          <p:cNvSpPr/>
          <p:nvPr/>
        </p:nvSpPr>
        <p:spPr>
          <a:xfrm>
            <a:off x="7294880" y="5415915"/>
            <a:ext cx="1950720" cy="527685"/>
          </a:xfrm>
          <a:prstGeom prst="rect">
            <a:avLst/>
          </a:prstGeom>
          <a:solidFill>
            <a:schemeClr val="lt1"/>
          </a:solidFill>
          <a:ln w="412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9C256573-9ECA-40CE-AE13-E012B712BA79}"/>
              </a:ext>
            </a:extLst>
          </p:cNvPr>
          <p:cNvSpPr txBox="1"/>
          <p:nvPr/>
        </p:nvSpPr>
        <p:spPr>
          <a:xfrm>
            <a:off x="7265615" y="5046583"/>
            <a:ext cx="1521570" cy="369332"/>
          </a:xfrm>
          <a:prstGeom prst="rect">
            <a:avLst/>
          </a:prstGeom>
          <a:noFill/>
          <a:ln>
            <a:noFill/>
          </a:ln>
        </p:spPr>
        <p:txBody>
          <a:bodyPr wrap="none" rtlCol="0">
            <a:spAutoFit/>
          </a:bodyPr>
          <a:lstStyle/>
          <a:p>
            <a:r>
              <a:rPr lang="en-IN" dirty="0"/>
              <a:t>Ready queue</a:t>
            </a:r>
          </a:p>
        </p:txBody>
      </p:sp>
      <p:pic>
        <p:nvPicPr>
          <p:cNvPr id="12" name="Picture 11">
            <a:extLst>
              <a:ext uri="{FF2B5EF4-FFF2-40B4-BE49-F238E27FC236}">
                <a16:creationId xmlns:a16="http://schemas.microsoft.com/office/drawing/2014/main" id="{4713B731-CDFE-4A3C-8941-DC040D93E94A}"/>
              </a:ext>
            </a:extLst>
          </p:cNvPr>
          <p:cNvPicPr>
            <a:picLocks noChangeAspect="1"/>
          </p:cNvPicPr>
          <p:nvPr/>
        </p:nvPicPr>
        <p:blipFill>
          <a:blip r:embed="rId5"/>
          <a:stretch>
            <a:fillRect/>
          </a:stretch>
        </p:blipFill>
        <p:spPr>
          <a:xfrm>
            <a:off x="7369357" y="5488357"/>
            <a:ext cx="440325" cy="382800"/>
          </a:xfrm>
          <a:prstGeom prst="rect">
            <a:avLst/>
          </a:prstGeom>
        </p:spPr>
      </p:pic>
    </p:spTree>
    <p:extLst>
      <p:ext uri="{BB962C8B-B14F-4D97-AF65-F5344CB8AC3E}">
        <p14:creationId xmlns:p14="http://schemas.microsoft.com/office/powerpoint/2010/main" val="8058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619F42-1EA4-41D9-8CB2-1B3B0D2319C4}"/>
              </a:ext>
            </a:extLst>
          </p:cNvPr>
          <p:cNvPicPr>
            <a:picLocks noChangeAspect="1"/>
          </p:cNvPicPr>
          <p:nvPr/>
        </p:nvPicPr>
        <p:blipFill>
          <a:blip r:embed="rId2"/>
          <a:stretch>
            <a:fillRect/>
          </a:stretch>
        </p:blipFill>
        <p:spPr>
          <a:xfrm>
            <a:off x="1048495" y="3860199"/>
            <a:ext cx="5243831" cy="2372768"/>
          </a:xfrm>
          <a:prstGeom prst="rect">
            <a:avLst/>
          </a:prstGeom>
        </p:spPr>
      </p:pic>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409448"/>
            <a:ext cx="10972800" cy="1143000"/>
          </a:xfrm>
        </p:spPr>
        <p:txBody>
          <a:bodyPr>
            <a:normAutofit fontScale="90000"/>
          </a:bodyPr>
          <a:lstStyle/>
          <a:p>
            <a:r>
              <a:rPr lang="en-IN" sz="5400" dirty="0"/>
              <a:t>Global Scheduling: </a:t>
            </a:r>
            <a:r>
              <a:rPr lang="en-IN" sz="5400" dirty="0">
                <a:solidFill>
                  <a:srgbClr val="C00000"/>
                </a:solidFill>
              </a:rPr>
              <a:t>Disadvantages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16</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
        <p:nvSpPr>
          <p:cNvPr id="3" name="Rectangle 2">
            <a:extLst>
              <a:ext uri="{FF2B5EF4-FFF2-40B4-BE49-F238E27FC236}">
                <a16:creationId xmlns:a16="http://schemas.microsoft.com/office/drawing/2014/main" id="{14E38C4B-1C54-4AB1-99FF-005F326657C6}"/>
              </a:ext>
            </a:extLst>
          </p:cNvPr>
          <p:cNvSpPr/>
          <p:nvPr/>
        </p:nvSpPr>
        <p:spPr>
          <a:xfrm>
            <a:off x="714375" y="1473835"/>
            <a:ext cx="3695065" cy="162432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sz="2400" dirty="0">
                <a:solidFill>
                  <a:srgbClr val="0070C0"/>
                </a:solidFill>
              </a:rPr>
              <a:t>Overheads</a:t>
            </a:r>
          </a:p>
          <a:p>
            <a:pPr marL="742950" lvl="1" indent="-285750">
              <a:buFont typeface="Arial" panose="020B0604020202020204" pitchFamily="34" charset="0"/>
              <a:buChar char="•"/>
            </a:pPr>
            <a:r>
              <a:rPr lang="en-IN" sz="2000" dirty="0"/>
              <a:t>Obvious overheads </a:t>
            </a:r>
            <a:br>
              <a:rPr lang="en-IN" sz="2000" dirty="0"/>
            </a:br>
            <a:r>
              <a:rPr lang="en-IN" dirty="0"/>
              <a:t>Task migration between cores</a:t>
            </a:r>
            <a:endParaRPr lang="en-IN" sz="2000" dirty="0"/>
          </a:p>
        </p:txBody>
      </p:sp>
      <p:sp>
        <p:nvSpPr>
          <p:cNvPr id="8" name="TextBox 7">
            <a:extLst>
              <a:ext uri="{FF2B5EF4-FFF2-40B4-BE49-F238E27FC236}">
                <a16:creationId xmlns:a16="http://schemas.microsoft.com/office/drawing/2014/main" id="{E1EB9DDE-D2AC-4493-AF91-B3BDDC184922}"/>
              </a:ext>
            </a:extLst>
          </p:cNvPr>
          <p:cNvSpPr txBox="1"/>
          <p:nvPr/>
        </p:nvSpPr>
        <p:spPr>
          <a:xfrm>
            <a:off x="1135490" y="3039796"/>
            <a:ext cx="3388300" cy="646331"/>
          </a:xfrm>
          <a:prstGeom prst="rect">
            <a:avLst/>
          </a:prstGeom>
          <a:ln/>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IN" dirty="0"/>
              <a:t>Why task migration has a big</a:t>
            </a:r>
          </a:p>
          <a:p>
            <a:r>
              <a:rPr lang="en-IN" dirty="0"/>
              <a:t>impact on task’s execution time</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7B859F64-75C8-400A-8F71-289CFFF8569A}"/>
                  </a:ext>
                </a:extLst>
              </p:cNvPr>
              <p:cNvSpPr>
                <a:spLocks noGrp="1"/>
              </p:cNvSpPr>
              <p:nvPr>
                <p:ph idx="1"/>
              </p:nvPr>
            </p:nvSpPr>
            <p:spPr>
              <a:xfrm>
                <a:off x="6522720" y="1706880"/>
                <a:ext cx="5059680" cy="2794000"/>
              </a:xfrm>
            </p:spPr>
            <p:txBody>
              <a:bodyPr>
                <a:normAutofit fontScale="70000" lnSpcReduction="20000"/>
              </a:bodyPr>
              <a:lstStyle/>
              <a:p>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rPr>
                          <m:t>6</m:t>
                        </m:r>
                      </m:sub>
                    </m:sSub>
                  </m:oMath>
                </a14:m>
                <a:r>
                  <a:rPr lang="en-IN" dirty="0"/>
                  <a:t> is running, so it loads its data into L2 and then L1, gradually.</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ea typeface="Cambria Math" panose="02040503050406030204" pitchFamily="18" charset="0"/>
                          </a:rPr>
                          <m:t>3</m:t>
                        </m:r>
                      </m:sub>
                    </m:sSub>
                  </m:oMath>
                </a14:m>
                <a:r>
                  <a:rPr lang="en-IN" dirty="0"/>
                  <a:t> arrives and enters the ready queue. Since it has higher priority than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r>
                  <a:rPr lang="en-IN" dirty="0"/>
                  <a:t>, it pre-empts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endParaRPr lang="en-IN" dirty="0"/>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ea typeface="Cambria Math" panose="02040503050406030204" pitchFamily="18" charset="0"/>
                          </a:rPr>
                          <m:t>2</m:t>
                        </m:r>
                      </m:sub>
                    </m:sSub>
                  </m:oMath>
                </a14:m>
                <a:r>
                  <a:rPr lang="en-IN" dirty="0"/>
                  <a:t> finishes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r>
                  <a:rPr lang="en-IN" dirty="0"/>
                  <a:t> resumes its execution on the second core</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ea typeface="Cambria Math" panose="02040503050406030204" pitchFamily="18" charset="0"/>
                          </a:rPr>
                          <m:t>3</m:t>
                        </m:r>
                      </m:sub>
                    </m:sSub>
                  </m:oMath>
                </a14:m>
                <a:r>
                  <a:rPr lang="en-IN" dirty="0"/>
                  <a:t> tries to access its data and may evict data of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endParaRPr lang="en-IN" dirty="0"/>
              </a:p>
              <a:p>
                <a:r>
                  <a:rPr lang="en-IN" dirty="0"/>
                  <a:t>When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𝜏</m:t>
                        </m:r>
                      </m:e>
                      <m:sub>
                        <m:r>
                          <a:rPr lang="en-IN" i="1">
                            <a:latin typeface="Cambria Math" panose="02040503050406030204" pitchFamily="18" charset="0"/>
                          </a:rPr>
                          <m:t>6</m:t>
                        </m:r>
                      </m:sub>
                    </m:sSub>
                  </m:oMath>
                </a14:m>
                <a:r>
                  <a:rPr lang="en-IN" dirty="0"/>
                  <a:t> tries to access its data, it will receive cache miss. So it has to reload them again</a:t>
                </a:r>
              </a:p>
              <a:p>
                <a:endParaRPr lang="en-IN" dirty="0"/>
              </a:p>
            </p:txBody>
          </p:sp>
        </mc:Choice>
        <mc:Fallback>
          <p:sp>
            <p:nvSpPr>
              <p:cNvPr id="11" name="Content Placeholder 2">
                <a:extLst>
                  <a:ext uri="{FF2B5EF4-FFF2-40B4-BE49-F238E27FC236}">
                    <a16:creationId xmlns:a16="http://schemas.microsoft.com/office/drawing/2014/main" id="{7B859F64-75C8-400A-8F71-289CFFF8569A}"/>
                  </a:ext>
                </a:extLst>
              </p:cNvPr>
              <p:cNvSpPr>
                <a:spLocks noGrp="1" noRot="1" noChangeAspect="1" noMove="1" noResize="1" noEditPoints="1" noAdjustHandles="1" noChangeArrowheads="1" noChangeShapeType="1" noTextEdit="1"/>
              </p:cNvSpPr>
              <p:nvPr>
                <p:ph idx="1"/>
              </p:nvPr>
            </p:nvSpPr>
            <p:spPr>
              <a:xfrm>
                <a:off x="6522720" y="1706880"/>
                <a:ext cx="5059680" cy="2794000"/>
              </a:xfrm>
              <a:blipFill>
                <a:blip r:embed="rId4"/>
                <a:stretch>
                  <a:fillRect l="-482" t="-2838" r="-1566"/>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DF4EACE-3BAF-4E0E-95C5-F175B8AAF92B}"/>
              </a:ext>
            </a:extLst>
          </p:cNvPr>
          <p:cNvPicPr>
            <a:picLocks noChangeAspect="1"/>
          </p:cNvPicPr>
          <p:nvPr/>
        </p:nvPicPr>
        <p:blipFill>
          <a:blip r:embed="rId5"/>
          <a:stretch>
            <a:fillRect/>
          </a:stretch>
        </p:blipFill>
        <p:spPr>
          <a:xfrm>
            <a:off x="7815967" y="4178456"/>
            <a:ext cx="2750433" cy="2177895"/>
          </a:xfrm>
          <a:prstGeom prst="rect">
            <a:avLst/>
          </a:prstGeom>
        </p:spPr>
      </p:pic>
    </p:spTree>
    <p:extLst>
      <p:ext uri="{BB962C8B-B14F-4D97-AF65-F5344CB8AC3E}">
        <p14:creationId xmlns:p14="http://schemas.microsoft.com/office/powerpoint/2010/main" val="22955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409448"/>
            <a:ext cx="10972800" cy="1143000"/>
          </a:xfrm>
        </p:spPr>
        <p:txBody>
          <a:bodyPr>
            <a:normAutofit fontScale="90000"/>
          </a:bodyPr>
          <a:lstStyle/>
          <a:p>
            <a:r>
              <a:rPr lang="en-IN" sz="5400" dirty="0"/>
              <a:t>Global Scheduling: </a:t>
            </a:r>
            <a:r>
              <a:rPr lang="en-IN" sz="5400" dirty="0">
                <a:solidFill>
                  <a:srgbClr val="C00000"/>
                </a:solidFill>
              </a:rPr>
              <a:t>Disadvantages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17</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
        <p:nvSpPr>
          <p:cNvPr id="3" name="Rectangle 2">
            <a:extLst>
              <a:ext uri="{FF2B5EF4-FFF2-40B4-BE49-F238E27FC236}">
                <a16:creationId xmlns:a16="http://schemas.microsoft.com/office/drawing/2014/main" id="{14E38C4B-1C54-4AB1-99FF-005F326657C6}"/>
              </a:ext>
            </a:extLst>
          </p:cNvPr>
          <p:cNvSpPr/>
          <p:nvPr/>
        </p:nvSpPr>
        <p:spPr>
          <a:xfrm>
            <a:off x="694055" y="1280795"/>
            <a:ext cx="4030345" cy="1624329"/>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sz="2400" dirty="0">
                <a:solidFill>
                  <a:srgbClr val="0070C0"/>
                </a:solidFill>
              </a:rPr>
              <a:t>Overheads</a:t>
            </a:r>
          </a:p>
          <a:p>
            <a:pPr marL="742950" lvl="1" indent="-285750">
              <a:buFont typeface="Arial" panose="020B0604020202020204" pitchFamily="34" charset="0"/>
              <a:buChar char="•"/>
            </a:pPr>
            <a:r>
              <a:rPr lang="en-IN" sz="2000" dirty="0"/>
              <a:t>Obvious overheads </a:t>
            </a:r>
            <a:br>
              <a:rPr lang="en-IN" sz="2000" dirty="0"/>
            </a:br>
            <a:r>
              <a:rPr lang="en-IN" dirty="0"/>
              <a:t>Task migration between cores</a:t>
            </a:r>
            <a:endParaRPr lang="en-IN" sz="2000" dirty="0"/>
          </a:p>
        </p:txBody>
      </p:sp>
      <p:sp>
        <p:nvSpPr>
          <p:cNvPr id="14" name="Rectangle 13">
            <a:extLst>
              <a:ext uri="{FF2B5EF4-FFF2-40B4-BE49-F238E27FC236}">
                <a16:creationId xmlns:a16="http://schemas.microsoft.com/office/drawing/2014/main" id="{9615B3D0-AE28-4865-ABCB-ABF3B637F756}"/>
              </a:ext>
            </a:extLst>
          </p:cNvPr>
          <p:cNvSpPr/>
          <p:nvPr/>
        </p:nvSpPr>
        <p:spPr>
          <a:xfrm>
            <a:off x="6536055" y="2256790"/>
            <a:ext cx="4873625" cy="2094991"/>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742950" lvl="1" indent="-285750">
              <a:buFont typeface="Arial" panose="020B0604020202020204" pitchFamily="34" charset="0"/>
              <a:buChar char="•"/>
            </a:pPr>
            <a:r>
              <a:rPr lang="en-IN" sz="2000" dirty="0"/>
              <a:t>Non obvious overheads </a:t>
            </a:r>
            <a:br>
              <a:rPr lang="en-IN" sz="2000" dirty="0"/>
            </a:br>
            <a:r>
              <a:rPr lang="en-IN" dirty="0"/>
              <a:t>Large Scheduling overhead</a:t>
            </a:r>
            <a:br>
              <a:rPr lang="en-IN" dirty="0"/>
            </a:br>
            <a:br>
              <a:rPr lang="en-IN" dirty="0"/>
            </a:br>
            <a:r>
              <a:rPr lang="en-IN" sz="1400" dirty="0"/>
              <a:t>Whenever the task on a core completes, it calls the scheduler function. So, multiple scheduler functions can run at the same time if multiple tasks finish at the same time. Since each scheduler function wants to access the global ready queue, which is a global variable, it must be protected by semaphores or locks. Therefore, scheduler functions called by different cores can frequently block each other</a:t>
            </a:r>
            <a:endParaRPr lang="en-IN" sz="1600" dirty="0"/>
          </a:p>
        </p:txBody>
      </p:sp>
      <p:pic>
        <p:nvPicPr>
          <p:cNvPr id="10" name="Picture 9">
            <a:extLst>
              <a:ext uri="{FF2B5EF4-FFF2-40B4-BE49-F238E27FC236}">
                <a16:creationId xmlns:a16="http://schemas.microsoft.com/office/drawing/2014/main" id="{C3889A07-735B-43A9-9C12-71E0AD8F7FF7}"/>
              </a:ext>
            </a:extLst>
          </p:cNvPr>
          <p:cNvPicPr>
            <a:picLocks noChangeAspect="1"/>
          </p:cNvPicPr>
          <p:nvPr/>
        </p:nvPicPr>
        <p:blipFill>
          <a:blip r:embed="rId3"/>
          <a:stretch>
            <a:fillRect/>
          </a:stretch>
        </p:blipFill>
        <p:spPr>
          <a:xfrm>
            <a:off x="1345124" y="3421442"/>
            <a:ext cx="4750876" cy="2349000"/>
          </a:xfrm>
          <a:prstGeom prst="rect">
            <a:avLst/>
          </a:prstGeom>
        </p:spPr>
      </p:pic>
    </p:spTree>
    <p:extLst>
      <p:ext uri="{BB962C8B-B14F-4D97-AF65-F5344CB8AC3E}">
        <p14:creationId xmlns:p14="http://schemas.microsoft.com/office/powerpoint/2010/main" val="32001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55684-220D-4262-B880-C57E89E8FAD3}"/>
              </a:ext>
            </a:extLst>
          </p:cNvPr>
          <p:cNvSpPr>
            <a:spLocks noGrp="1"/>
          </p:cNvSpPr>
          <p:nvPr>
            <p:ph type="title"/>
          </p:nvPr>
        </p:nvSpPr>
        <p:spPr/>
        <p:txBody>
          <a:bodyPr/>
          <a:lstStyle/>
          <a:p>
            <a:r>
              <a:rPr lang="en-IN" sz="4800" dirty="0"/>
              <a:t>Global Scheduling: </a:t>
            </a:r>
            <a:r>
              <a:rPr lang="en-IN" sz="4800" dirty="0">
                <a:solidFill>
                  <a:srgbClr val="C00000"/>
                </a:solidFill>
              </a:rPr>
              <a:t>Disadvantages</a:t>
            </a:r>
            <a:endParaRPr lang="en-IN" dirty="0"/>
          </a:p>
        </p:txBody>
      </p:sp>
      <p:sp>
        <p:nvSpPr>
          <p:cNvPr id="3" name="Content Placeholder 2">
            <a:extLst>
              <a:ext uri="{FF2B5EF4-FFF2-40B4-BE49-F238E27FC236}">
                <a16:creationId xmlns:a16="http://schemas.microsoft.com/office/drawing/2014/main" id="{8123B7DD-3897-40C5-A51B-8A5E5D3827C9}"/>
              </a:ext>
            </a:extLst>
          </p:cNvPr>
          <p:cNvSpPr>
            <a:spLocks noGrp="1"/>
          </p:cNvSpPr>
          <p:nvPr>
            <p:ph idx="1"/>
          </p:nvPr>
        </p:nvSpPr>
        <p:spPr/>
        <p:txBody>
          <a:bodyPr/>
          <a:lstStyle/>
          <a:p>
            <a:r>
              <a:rPr lang="en-IN" dirty="0" err="1">
                <a:solidFill>
                  <a:srgbClr val="0070C0"/>
                </a:solidFill>
              </a:rPr>
              <a:t>Dhall’s</a:t>
            </a:r>
            <a:r>
              <a:rPr lang="en-IN" dirty="0">
                <a:solidFill>
                  <a:srgbClr val="0070C0"/>
                </a:solidFill>
              </a:rPr>
              <a:t> Effect</a:t>
            </a:r>
          </a:p>
          <a:p>
            <a:endParaRPr lang="en-IN" dirty="0">
              <a:solidFill>
                <a:srgbClr val="0070C0"/>
              </a:solidFill>
            </a:endParaRPr>
          </a:p>
          <a:p>
            <a:endParaRPr lang="en-IN" dirty="0">
              <a:solidFill>
                <a:srgbClr val="0070C0"/>
              </a:solidFill>
            </a:endParaRPr>
          </a:p>
          <a:p>
            <a:endParaRPr lang="en-IN" dirty="0">
              <a:solidFill>
                <a:srgbClr val="0070C0"/>
              </a:solidFill>
            </a:endParaRPr>
          </a:p>
          <a:p>
            <a:endParaRPr lang="en-IN" dirty="0">
              <a:solidFill>
                <a:srgbClr val="0070C0"/>
              </a:solidFill>
            </a:endParaRPr>
          </a:p>
          <a:p>
            <a:endParaRPr lang="en-IN" dirty="0">
              <a:solidFill>
                <a:srgbClr val="0070C0"/>
              </a:solidFill>
            </a:endParaRPr>
          </a:p>
          <a:p>
            <a:r>
              <a:rPr lang="en-IN" dirty="0"/>
              <a:t>Regardless of the number of cores in the system, we may not be able to find a feasible schedule for the tasks even if the utilization is just about 1</a:t>
            </a:r>
          </a:p>
          <a:p>
            <a:endParaRPr lang="en-IN" dirty="0">
              <a:solidFill>
                <a:srgbClr val="0070C0"/>
              </a:solidFill>
            </a:endParaRPr>
          </a:p>
        </p:txBody>
      </p:sp>
      <p:sp>
        <p:nvSpPr>
          <p:cNvPr id="4" name="Footer Placeholder 3">
            <a:extLst>
              <a:ext uri="{FF2B5EF4-FFF2-40B4-BE49-F238E27FC236}">
                <a16:creationId xmlns:a16="http://schemas.microsoft.com/office/drawing/2014/main" id="{B2083B3E-8CE6-444D-B95B-2408A98354B0}"/>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702BB5CC-385A-4DE4-9C57-333135D6DB26}"/>
              </a:ext>
            </a:extLst>
          </p:cNvPr>
          <p:cNvSpPr>
            <a:spLocks noGrp="1"/>
          </p:cNvSpPr>
          <p:nvPr>
            <p:ph type="sldNum" sz="quarter" idx="12"/>
          </p:nvPr>
        </p:nvSpPr>
        <p:spPr/>
        <p:txBody>
          <a:bodyPr/>
          <a:lstStyle/>
          <a:p>
            <a:fld id="{401CF334-2D5C-4859-84A6-CA7E6E43FAEB}" type="slidenum">
              <a:rPr lang="en-US" smtClean="0"/>
              <a:t>18</a:t>
            </a:fld>
            <a:endParaRPr lang="en-US"/>
          </a:p>
        </p:txBody>
      </p:sp>
      <p:pic>
        <p:nvPicPr>
          <p:cNvPr id="6" name="Picture 5">
            <a:extLst>
              <a:ext uri="{FF2B5EF4-FFF2-40B4-BE49-F238E27FC236}">
                <a16:creationId xmlns:a16="http://schemas.microsoft.com/office/drawing/2014/main" id="{6D0F6747-7B0D-4AE6-8F4F-516D67D0B722}"/>
              </a:ext>
            </a:extLst>
          </p:cNvPr>
          <p:cNvPicPr>
            <a:picLocks noChangeAspect="1"/>
          </p:cNvPicPr>
          <p:nvPr/>
        </p:nvPicPr>
        <p:blipFill>
          <a:blip r:embed="rId2"/>
          <a:stretch>
            <a:fillRect/>
          </a:stretch>
        </p:blipFill>
        <p:spPr>
          <a:xfrm>
            <a:off x="2065486" y="2983880"/>
            <a:ext cx="8395451" cy="1395080"/>
          </a:xfrm>
          <a:prstGeom prst="rect">
            <a:avLst/>
          </a:prstGeom>
        </p:spPr>
      </p:pic>
      <p:pic>
        <p:nvPicPr>
          <p:cNvPr id="7" name="Picture 6" descr="A close up of a sign&#10;&#10;Description automatically generated">
            <a:extLst>
              <a:ext uri="{FF2B5EF4-FFF2-40B4-BE49-F238E27FC236}">
                <a16:creationId xmlns:a16="http://schemas.microsoft.com/office/drawing/2014/main" id="{EEA519EE-E919-4DDE-981A-2447CD444D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134109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7C3B-2AB7-4BAB-9C96-E8CB5C20D1D8}"/>
              </a:ext>
            </a:extLst>
          </p:cNvPr>
          <p:cNvSpPr>
            <a:spLocks noGrp="1"/>
          </p:cNvSpPr>
          <p:nvPr>
            <p:ph type="title"/>
          </p:nvPr>
        </p:nvSpPr>
        <p:spPr/>
        <p:txBody>
          <a:bodyPr>
            <a:normAutofit/>
          </a:bodyPr>
          <a:lstStyle/>
          <a:p>
            <a:r>
              <a:rPr lang="en-IN" sz="3200" dirty="0" err="1"/>
              <a:t>Dhall’s</a:t>
            </a:r>
            <a:r>
              <a:rPr lang="en-IN" sz="3200" dirty="0"/>
              <a:t> Effect (on any global work-conserving policy including global EDF)</a:t>
            </a:r>
          </a:p>
        </p:txBody>
      </p:sp>
      <p:sp>
        <p:nvSpPr>
          <p:cNvPr id="4" name="Footer Placeholder 3">
            <a:extLst>
              <a:ext uri="{FF2B5EF4-FFF2-40B4-BE49-F238E27FC236}">
                <a16:creationId xmlns:a16="http://schemas.microsoft.com/office/drawing/2014/main" id="{7C3C827A-BA34-4A8A-87E6-70920B8DE566}"/>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F5B24349-8F5D-460E-A5E5-A966F653D63F}"/>
              </a:ext>
            </a:extLst>
          </p:cNvPr>
          <p:cNvSpPr>
            <a:spLocks noGrp="1"/>
          </p:cNvSpPr>
          <p:nvPr>
            <p:ph type="sldNum" sz="quarter" idx="12"/>
          </p:nvPr>
        </p:nvSpPr>
        <p:spPr/>
        <p:txBody>
          <a:bodyPr/>
          <a:lstStyle/>
          <a:p>
            <a:fld id="{401CF334-2D5C-4859-84A6-CA7E6E43FAEB}" type="slidenum">
              <a:rPr lang="en-US" smtClean="0"/>
              <a:t>19</a:t>
            </a:fld>
            <a:endParaRPr lang="en-US"/>
          </a:p>
        </p:txBody>
      </p:sp>
      <p:pic>
        <p:nvPicPr>
          <p:cNvPr id="6" name="Picture 5" descr="A close up of a sign&#10;&#10;Description automatically generated">
            <a:extLst>
              <a:ext uri="{FF2B5EF4-FFF2-40B4-BE49-F238E27FC236}">
                <a16:creationId xmlns:a16="http://schemas.microsoft.com/office/drawing/2014/main" id="{27F4A214-29AB-4852-9FA6-9A842A1AC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7" name="Picture 6">
            <a:extLst>
              <a:ext uri="{FF2B5EF4-FFF2-40B4-BE49-F238E27FC236}">
                <a16:creationId xmlns:a16="http://schemas.microsoft.com/office/drawing/2014/main" id="{E5586A59-BEBC-43B9-A07A-AC380075E02D}"/>
              </a:ext>
            </a:extLst>
          </p:cNvPr>
          <p:cNvPicPr>
            <a:picLocks noChangeAspect="1"/>
          </p:cNvPicPr>
          <p:nvPr/>
        </p:nvPicPr>
        <p:blipFill>
          <a:blip r:embed="rId3"/>
          <a:stretch>
            <a:fillRect/>
          </a:stretch>
        </p:blipFill>
        <p:spPr>
          <a:xfrm>
            <a:off x="9044235" y="1847088"/>
            <a:ext cx="2416245" cy="2336391"/>
          </a:xfrm>
          <a:prstGeom prst="rect">
            <a:avLst/>
          </a:prstGeom>
        </p:spPr>
      </p:pic>
      <p:pic>
        <p:nvPicPr>
          <p:cNvPr id="8" name="Picture 7">
            <a:extLst>
              <a:ext uri="{FF2B5EF4-FFF2-40B4-BE49-F238E27FC236}">
                <a16:creationId xmlns:a16="http://schemas.microsoft.com/office/drawing/2014/main" id="{E401A15D-D38A-410F-B571-8423FA873107}"/>
              </a:ext>
            </a:extLst>
          </p:cNvPr>
          <p:cNvPicPr>
            <a:picLocks noChangeAspect="1"/>
          </p:cNvPicPr>
          <p:nvPr/>
        </p:nvPicPr>
        <p:blipFill>
          <a:blip r:embed="rId4"/>
          <a:stretch>
            <a:fillRect/>
          </a:stretch>
        </p:blipFill>
        <p:spPr>
          <a:xfrm>
            <a:off x="7548427" y="2756386"/>
            <a:ext cx="1495808" cy="1385973"/>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B7CA266-2E58-4224-AE88-EA2B0CE27C0C}"/>
                  </a:ext>
                </a:extLst>
              </p:cNvPr>
              <p:cNvSpPr txBox="1"/>
              <p:nvPr/>
            </p:nvSpPr>
            <p:spPr>
              <a:xfrm>
                <a:off x="658188" y="2110055"/>
                <a:ext cx="3985386" cy="646331"/>
              </a:xfrm>
              <a:prstGeom prst="rect">
                <a:avLst/>
              </a:prstGeom>
              <a:noFill/>
              <a:ln>
                <a:noFill/>
              </a:ln>
            </p:spPr>
            <p:txBody>
              <a:bodyPr wrap="none" rtlCol="0">
                <a:spAutoFit/>
              </a:bodyPr>
              <a:lstStyle/>
              <a:p>
                <a:r>
                  <a:rPr lang="en-IN" b="1" dirty="0"/>
                  <a:t>Example:</a:t>
                </a:r>
                <a:br>
                  <a:rPr lang="en-IN" b="1" dirty="0"/>
                </a:br>
                <a:r>
                  <a:rPr lang="en-IN" b="1" dirty="0"/>
                  <a:t>           </a:t>
                </a:r>
                <a14:m>
                  <m:oMath xmlns:m="http://schemas.openxmlformats.org/officeDocument/2006/math">
                    <m:r>
                      <a:rPr lang="en-IN" b="1" i="1" smtClean="0">
                        <a:latin typeface="Cambria Math" panose="02040503050406030204" pitchFamily="18" charset="0"/>
                      </a:rPr>
                      <m:t>𝒎</m:t>
                    </m:r>
                  </m:oMath>
                </a14:m>
                <a:r>
                  <a:rPr lang="en-IN" b="1" dirty="0"/>
                  <a:t> processors, </a:t>
                </a:r>
                <a14:m>
                  <m:oMath xmlns:m="http://schemas.openxmlformats.org/officeDocument/2006/math">
                    <m:r>
                      <a:rPr lang="en-IN" b="1" i="1" smtClean="0">
                        <a:latin typeface="Cambria Math" panose="02040503050406030204" pitchFamily="18" charset="0"/>
                      </a:rPr>
                      <m:t>𝒏</m:t>
                    </m:r>
                    <m:r>
                      <a:rPr lang="en-IN" b="1" i="1" smtClean="0">
                        <a:latin typeface="Cambria Math" panose="02040503050406030204" pitchFamily="18" charset="0"/>
                      </a:rPr>
                      <m:t>=</m:t>
                    </m:r>
                    <m:r>
                      <a:rPr lang="en-IN" b="1" i="1" smtClean="0">
                        <a:latin typeface="Cambria Math" panose="02040503050406030204" pitchFamily="18" charset="0"/>
                      </a:rPr>
                      <m:t>𝒎</m:t>
                    </m:r>
                    <m:r>
                      <a:rPr lang="en-IN" b="1" i="1" smtClean="0">
                        <a:latin typeface="Cambria Math" panose="02040503050406030204" pitchFamily="18" charset="0"/>
                      </a:rPr>
                      <m:t>+</m:t>
                    </m:r>
                    <m:r>
                      <a:rPr lang="en-IN" b="1" i="1" smtClean="0">
                        <a:latin typeface="Cambria Math" panose="02040503050406030204" pitchFamily="18" charset="0"/>
                      </a:rPr>
                      <m:t>𝟏</m:t>
                    </m:r>
                  </m:oMath>
                </a14:m>
                <a:r>
                  <a:rPr lang="en-IN" b="1" dirty="0"/>
                  <a:t> tasks</a:t>
                </a:r>
              </a:p>
            </p:txBody>
          </p:sp>
        </mc:Choice>
        <mc:Fallback>
          <p:sp>
            <p:nvSpPr>
              <p:cNvPr id="9" name="TextBox 8">
                <a:extLst>
                  <a:ext uri="{FF2B5EF4-FFF2-40B4-BE49-F238E27FC236}">
                    <a16:creationId xmlns:a16="http://schemas.microsoft.com/office/drawing/2014/main" id="{6B7CA266-2E58-4224-AE88-EA2B0CE27C0C}"/>
                  </a:ext>
                </a:extLst>
              </p:cNvPr>
              <p:cNvSpPr txBox="1">
                <a:spLocks noRot="1" noChangeAspect="1" noMove="1" noResize="1" noEditPoints="1" noAdjustHandles="1" noChangeArrowheads="1" noChangeShapeType="1" noTextEdit="1"/>
              </p:cNvSpPr>
              <p:nvPr/>
            </p:nvSpPr>
            <p:spPr>
              <a:xfrm>
                <a:off x="658188" y="2110055"/>
                <a:ext cx="3985386" cy="646331"/>
              </a:xfrm>
              <a:prstGeom prst="rect">
                <a:avLst/>
              </a:prstGeom>
              <a:blipFill>
                <a:blip r:embed="rId5"/>
                <a:stretch>
                  <a:fillRect l="-1376" t="-4717" r="-459" b="-14151"/>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2B87EC45-67FC-407F-AAE4-5678ED712086}"/>
                  </a:ext>
                </a:extLst>
              </p:cNvPr>
              <p:cNvSpPr/>
              <p:nvPr/>
            </p:nvSpPr>
            <p:spPr>
              <a:xfrm>
                <a:off x="1365814" y="2992091"/>
                <a:ext cx="3277760" cy="6463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𝑇</m:t>
                      </m:r>
                      <m:r>
                        <a:rPr lang="en-IN" sz="3200" b="0" i="1" smtClean="0">
                          <a:latin typeface="Cambria Math" panose="02040503050406030204" pitchFamily="18" charset="0"/>
                        </a:rPr>
                        <m:t>→ ∞⇒</m:t>
                      </m:r>
                      <m:r>
                        <a:rPr lang="en-IN" sz="3200" b="0" i="1" smtClean="0">
                          <a:latin typeface="Cambria Math" panose="02040503050406030204" pitchFamily="18" charset="0"/>
                          <a:ea typeface="Cambria Math" panose="02040503050406030204" pitchFamily="18" charset="0"/>
                        </a:rPr>
                        <m:t>𝑈</m:t>
                      </m:r>
                      <m:r>
                        <a:rPr lang="en-IN" sz="3200" b="0" i="1" smtClean="0">
                          <a:latin typeface="Cambria Math" panose="02040503050406030204" pitchFamily="18" charset="0"/>
                          <a:ea typeface="Cambria Math" panose="02040503050406030204" pitchFamily="18" charset="0"/>
                        </a:rPr>
                        <m:t>→1</m:t>
                      </m:r>
                    </m:oMath>
                  </m:oMathPara>
                </a14:m>
                <a:endParaRPr lang="en-IN" sz="3200" dirty="0"/>
              </a:p>
            </p:txBody>
          </p:sp>
        </mc:Choice>
        <mc:Fallback>
          <p:sp>
            <p:nvSpPr>
              <p:cNvPr id="10" name="Rectangle: Rounded Corners 9">
                <a:extLst>
                  <a:ext uri="{FF2B5EF4-FFF2-40B4-BE49-F238E27FC236}">
                    <a16:creationId xmlns:a16="http://schemas.microsoft.com/office/drawing/2014/main" id="{2B87EC45-67FC-407F-AAE4-5678ED712086}"/>
                  </a:ext>
                </a:extLst>
              </p:cNvPr>
              <p:cNvSpPr>
                <a:spLocks noRot="1" noChangeAspect="1" noMove="1" noResize="1" noEditPoints="1" noAdjustHandles="1" noChangeArrowheads="1" noChangeShapeType="1" noTextEdit="1"/>
              </p:cNvSpPr>
              <p:nvPr/>
            </p:nvSpPr>
            <p:spPr>
              <a:xfrm>
                <a:off x="1365814" y="2992091"/>
                <a:ext cx="3277760" cy="646331"/>
              </a:xfrm>
              <a:prstGeom prst="roundRect">
                <a:avLst/>
              </a:prstGeom>
              <a:blipFill>
                <a:blip r:embed="rId6"/>
                <a:stretch>
                  <a:fillRect/>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DD63F203-EC63-4D62-8168-F727328816F2}"/>
              </a:ext>
            </a:extLst>
          </p:cNvPr>
          <p:cNvPicPr>
            <a:picLocks noChangeAspect="1"/>
          </p:cNvPicPr>
          <p:nvPr/>
        </p:nvPicPr>
        <p:blipFill>
          <a:blip r:embed="rId7"/>
          <a:stretch>
            <a:fillRect/>
          </a:stretch>
        </p:blipFill>
        <p:spPr>
          <a:xfrm>
            <a:off x="480450" y="3796985"/>
            <a:ext cx="6514605" cy="2520255"/>
          </a:xfrm>
          <a:prstGeom prst="rect">
            <a:avLst/>
          </a:prstGeom>
        </p:spPr>
      </p:pic>
      <p:sp>
        <p:nvSpPr>
          <p:cNvPr id="12" name="TextBox 11">
            <a:extLst>
              <a:ext uri="{FF2B5EF4-FFF2-40B4-BE49-F238E27FC236}">
                <a16:creationId xmlns:a16="http://schemas.microsoft.com/office/drawing/2014/main" id="{F965E5B4-E13E-414B-9D4A-4411D348C3A8}"/>
              </a:ext>
            </a:extLst>
          </p:cNvPr>
          <p:cNvSpPr txBox="1"/>
          <p:nvPr/>
        </p:nvSpPr>
        <p:spPr>
          <a:xfrm>
            <a:off x="7447843" y="4984849"/>
            <a:ext cx="4012637" cy="646331"/>
          </a:xfrm>
          <a:prstGeom prst="rect">
            <a:avLst/>
          </a:prstGeom>
          <a:ln/>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IN" dirty="0"/>
              <a:t>This task set is feasible by partitioned</a:t>
            </a:r>
          </a:p>
          <a:p>
            <a:r>
              <a:rPr lang="en-IN" dirty="0"/>
              <a:t>scheduling</a:t>
            </a:r>
          </a:p>
        </p:txBody>
      </p:sp>
    </p:spTree>
    <p:extLst>
      <p:ext uri="{BB962C8B-B14F-4D97-AF65-F5344CB8AC3E}">
        <p14:creationId xmlns:p14="http://schemas.microsoft.com/office/powerpoint/2010/main" val="342763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55639597-D66E-4F82-B4D8-CCB1761FCACE}"/>
              </a:ext>
            </a:extLst>
          </p:cNvPr>
          <p:cNvSpPr>
            <a:spLocks noGrp="1"/>
          </p:cNvSpPr>
          <p:nvPr>
            <p:ph idx="1"/>
          </p:nvPr>
        </p:nvSpPr>
        <p:spPr/>
        <p:txBody>
          <a:bodyPr>
            <a:normAutofit/>
          </a:bodyPr>
          <a:lstStyle/>
          <a:p>
            <a:r>
              <a:rPr lang="en-IN" dirty="0"/>
              <a:t>Identical multicore systems (all cores are the same)</a:t>
            </a:r>
          </a:p>
          <a:p>
            <a:r>
              <a:rPr lang="en-IN" dirty="0"/>
              <a:t>WCET of each task is a </a:t>
            </a:r>
            <a:r>
              <a:rPr lang="en-IN" dirty="0">
                <a:solidFill>
                  <a:srgbClr val="0070C0"/>
                </a:solidFill>
              </a:rPr>
              <a:t>sound upper bound</a:t>
            </a:r>
            <a:r>
              <a:rPr lang="en-IN" dirty="0"/>
              <a:t> on the actual execution time of the task for </a:t>
            </a:r>
            <a:r>
              <a:rPr lang="en-IN" dirty="0">
                <a:solidFill>
                  <a:srgbClr val="0070C0"/>
                </a:solidFill>
              </a:rPr>
              <a:t>any possible co-running tasks</a:t>
            </a:r>
            <a:r>
              <a:rPr lang="en-IN" dirty="0"/>
              <a:t> and </a:t>
            </a:r>
            <a:r>
              <a:rPr lang="en-IN" dirty="0">
                <a:solidFill>
                  <a:srgbClr val="0070C0"/>
                </a:solidFill>
              </a:rPr>
              <a:t>any scenario</a:t>
            </a:r>
          </a:p>
          <a:p>
            <a:r>
              <a:rPr lang="en-IN" dirty="0"/>
              <a:t>Each task has </a:t>
            </a:r>
            <a:r>
              <a:rPr lang="en-IN" dirty="0">
                <a:solidFill>
                  <a:srgbClr val="0070C0"/>
                </a:solidFill>
              </a:rPr>
              <a:t>one sequential code segment</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2</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355223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790E-D43B-4B64-9326-F01D641D0731}"/>
              </a:ext>
            </a:extLst>
          </p:cNvPr>
          <p:cNvSpPr>
            <a:spLocks noGrp="1"/>
          </p:cNvSpPr>
          <p:nvPr>
            <p:ph type="title"/>
          </p:nvPr>
        </p:nvSpPr>
        <p:spPr/>
        <p:txBody>
          <a:bodyPr>
            <a:normAutofit/>
          </a:bodyPr>
          <a:lstStyle/>
          <a:p>
            <a:r>
              <a:rPr lang="en-IN" sz="4000" dirty="0"/>
              <a:t>Negative results about global scheduling</a:t>
            </a:r>
          </a:p>
        </p:txBody>
      </p:sp>
      <p:sp>
        <p:nvSpPr>
          <p:cNvPr id="3" name="Content Placeholder 2">
            <a:extLst>
              <a:ext uri="{FF2B5EF4-FFF2-40B4-BE49-F238E27FC236}">
                <a16:creationId xmlns:a16="http://schemas.microsoft.com/office/drawing/2014/main" id="{C8F91C40-7CE6-4711-B2BD-474C6B9A19B9}"/>
              </a:ext>
            </a:extLst>
          </p:cNvPr>
          <p:cNvSpPr>
            <a:spLocks noGrp="1"/>
          </p:cNvSpPr>
          <p:nvPr>
            <p:ph idx="1"/>
          </p:nvPr>
        </p:nvSpPr>
        <p:spPr/>
        <p:txBody>
          <a:bodyPr/>
          <a:lstStyle/>
          <a:p>
            <a:r>
              <a:rPr lang="en-IN" dirty="0">
                <a:solidFill>
                  <a:srgbClr val="C00000"/>
                </a:solidFill>
              </a:rPr>
              <a:t>Weak theoretical framework</a:t>
            </a:r>
          </a:p>
          <a:p>
            <a:pPr lvl="1"/>
            <a:r>
              <a:rPr lang="en-IN" dirty="0"/>
              <a:t>Unknown </a:t>
            </a:r>
            <a:r>
              <a:rPr lang="en-IN" dirty="0">
                <a:solidFill>
                  <a:srgbClr val="C00000"/>
                </a:solidFill>
              </a:rPr>
              <a:t>critical instant</a:t>
            </a:r>
          </a:p>
          <a:p>
            <a:pPr lvl="1"/>
            <a:r>
              <a:rPr lang="en-IN" dirty="0"/>
              <a:t>Global-EDF is not optimal</a:t>
            </a:r>
          </a:p>
          <a:p>
            <a:pPr lvl="1"/>
            <a:r>
              <a:rPr lang="en-IN" dirty="0"/>
              <a:t>Any </a:t>
            </a:r>
            <a:r>
              <a:rPr lang="en-IN" dirty="0">
                <a:solidFill>
                  <a:srgbClr val="C00000"/>
                </a:solidFill>
              </a:rPr>
              <a:t>global job-level fixed-priority (G-JLFP)</a:t>
            </a:r>
            <a:r>
              <a:rPr lang="en-IN" dirty="0"/>
              <a:t> scheduler is </a:t>
            </a:r>
            <a:r>
              <a:rPr lang="en-IN" dirty="0">
                <a:solidFill>
                  <a:srgbClr val="C00000"/>
                </a:solidFill>
              </a:rPr>
              <a:t>not optimal</a:t>
            </a:r>
          </a:p>
          <a:p>
            <a:pPr lvl="1"/>
            <a:r>
              <a:rPr lang="en-IN" dirty="0"/>
              <a:t>Optimal algorithms exist only for sequential implicit deadline tasks</a:t>
            </a:r>
          </a:p>
          <a:p>
            <a:pPr lvl="1"/>
            <a:r>
              <a:rPr lang="en-IN" dirty="0"/>
              <a:t>Many sufficient tests (most of them incomparable)</a:t>
            </a:r>
          </a:p>
        </p:txBody>
      </p:sp>
      <p:sp>
        <p:nvSpPr>
          <p:cNvPr id="4" name="Footer Placeholder 3">
            <a:extLst>
              <a:ext uri="{FF2B5EF4-FFF2-40B4-BE49-F238E27FC236}">
                <a16:creationId xmlns:a16="http://schemas.microsoft.com/office/drawing/2014/main" id="{B03429B9-DDA3-462D-A820-EC57BFE778B1}"/>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EF0702E3-48C2-439A-A25E-D61001B61471}"/>
              </a:ext>
            </a:extLst>
          </p:cNvPr>
          <p:cNvSpPr>
            <a:spLocks noGrp="1"/>
          </p:cNvSpPr>
          <p:nvPr>
            <p:ph type="sldNum" sz="quarter" idx="12"/>
          </p:nvPr>
        </p:nvSpPr>
        <p:spPr/>
        <p:txBody>
          <a:bodyPr/>
          <a:lstStyle/>
          <a:p>
            <a:fld id="{401CF334-2D5C-4859-84A6-CA7E6E43FAEB}" type="slidenum">
              <a:rPr lang="en-US" smtClean="0"/>
              <a:t>20</a:t>
            </a:fld>
            <a:endParaRPr lang="en-US"/>
          </a:p>
        </p:txBody>
      </p:sp>
      <p:pic>
        <p:nvPicPr>
          <p:cNvPr id="6" name="Picture 5" descr="A close up of a sign&#10;&#10;Description automatically generated">
            <a:extLst>
              <a:ext uri="{FF2B5EF4-FFF2-40B4-BE49-F238E27FC236}">
                <a16:creationId xmlns:a16="http://schemas.microsoft.com/office/drawing/2014/main" id="{A54DDCFD-E77D-442B-AE79-3C28BC0B6F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17602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10AE-D56A-47DB-9822-A2F911A41C06}"/>
              </a:ext>
            </a:extLst>
          </p:cNvPr>
          <p:cNvSpPr>
            <a:spLocks noGrp="1"/>
          </p:cNvSpPr>
          <p:nvPr>
            <p:ph type="title"/>
          </p:nvPr>
        </p:nvSpPr>
        <p:spPr/>
        <p:txBody>
          <a:bodyPr/>
          <a:lstStyle/>
          <a:p>
            <a:r>
              <a:rPr lang="en-IN" dirty="0"/>
              <a:t>Partitioned Scheduling</a:t>
            </a:r>
          </a:p>
        </p:txBody>
      </p:sp>
      <p:sp>
        <p:nvSpPr>
          <p:cNvPr id="3" name="Content Placeholder 2">
            <a:extLst>
              <a:ext uri="{FF2B5EF4-FFF2-40B4-BE49-F238E27FC236}">
                <a16:creationId xmlns:a16="http://schemas.microsoft.com/office/drawing/2014/main" id="{41860B87-23AF-486A-A8BD-C3E63EFEE394}"/>
              </a:ext>
            </a:extLst>
          </p:cNvPr>
          <p:cNvSpPr>
            <a:spLocks noGrp="1"/>
          </p:cNvSpPr>
          <p:nvPr>
            <p:ph idx="1"/>
          </p:nvPr>
        </p:nvSpPr>
        <p:spPr/>
        <p:txBody>
          <a:bodyPr/>
          <a:lstStyle/>
          <a:p>
            <a:r>
              <a:rPr lang="en-IN" dirty="0"/>
              <a:t>The scheduling problem is</a:t>
            </a:r>
          </a:p>
        </p:txBody>
      </p:sp>
      <p:sp>
        <p:nvSpPr>
          <p:cNvPr id="4" name="Footer Placeholder 3">
            <a:extLst>
              <a:ext uri="{FF2B5EF4-FFF2-40B4-BE49-F238E27FC236}">
                <a16:creationId xmlns:a16="http://schemas.microsoft.com/office/drawing/2014/main" id="{B4F3F7A3-D533-4BD8-8E01-797B66446DD1}"/>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87FE1BF8-8908-462F-8C84-C25D7AFD9A43}"/>
              </a:ext>
            </a:extLst>
          </p:cNvPr>
          <p:cNvSpPr>
            <a:spLocks noGrp="1"/>
          </p:cNvSpPr>
          <p:nvPr>
            <p:ph type="sldNum" sz="quarter" idx="12"/>
          </p:nvPr>
        </p:nvSpPr>
        <p:spPr/>
        <p:txBody>
          <a:bodyPr/>
          <a:lstStyle/>
          <a:p>
            <a:fld id="{401CF334-2D5C-4859-84A6-CA7E6E43FAEB}" type="slidenum">
              <a:rPr lang="en-US" smtClean="0"/>
              <a:t>21</a:t>
            </a:fld>
            <a:endParaRPr lang="en-US"/>
          </a:p>
        </p:txBody>
      </p:sp>
      <p:pic>
        <p:nvPicPr>
          <p:cNvPr id="6" name="Picture 5">
            <a:extLst>
              <a:ext uri="{FF2B5EF4-FFF2-40B4-BE49-F238E27FC236}">
                <a16:creationId xmlns:a16="http://schemas.microsoft.com/office/drawing/2014/main" id="{92EABCC2-D5BF-467B-A183-4E582007B604}"/>
              </a:ext>
            </a:extLst>
          </p:cNvPr>
          <p:cNvPicPr>
            <a:picLocks noChangeAspect="1"/>
          </p:cNvPicPr>
          <p:nvPr/>
        </p:nvPicPr>
        <p:blipFill>
          <a:blip r:embed="rId2"/>
          <a:stretch>
            <a:fillRect/>
          </a:stretch>
        </p:blipFill>
        <p:spPr>
          <a:xfrm>
            <a:off x="1224280" y="2730378"/>
            <a:ext cx="9743440" cy="3682614"/>
          </a:xfrm>
          <a:prstGeom prst="rect">
            <a:avLst/>
          </a:prstGeom>
        </p:spPr>
      </p:pic>
      <p:pic>
        <p:nvPicPr>
          <p:cNvPr id="7" name="Picture 6" descr="A close up of a sign&#10;&#10;Description automatically generated">
            <a:extLst>
              <a:ext uri="{FF2B5EF4-FFF2-40B4-BE49-F238E27FC236}">
                <a16:creationId xmlns:a16="http://schemas.microsoft.com/office/drawing/2014/main" id="{2D3399DF-B630-42BC-8DDC-57C132D05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211775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1FE0-CF8E-49E6-B2C6-BA2E5B4F1E1B}"/>
              </a:ext>
            </a:extLst>
          </p:cNvPr>
          <p:cNvSpPr>
            <a:spLocks noGrp="1"/>
          </p:cNvSpPr>
          <p:nvPr>
            <p:ph type="title"/>
          </p:nvPr>
        </p:nvSpPr>
        <p:spPr/>
        <p:txBody>
          <a:bodyPr/>
          <a:lstStyle/>
          <a:p>
            <a:r>
              <a:rPr lang="en-IN" dirty="0"/>
              <a:t>Possible Partitioning Choices</a:t>
            </a:r>
          </a:p>
        </p:txBody>
      </p:sp>
      <p:sp>
        <p:nvSpPr>
          <p:cNvPr id="3" name="Content Placeholder 2">
            <a:extLst>
              <a:ext uri="{FF2B5EF4-FFF2-40B4-BE49-F238E27FC236}">
                <a16:creationId xmlns:a16="http://schemas.microsoft.com/office/drawing/2014/main" id="{48B7DAAF-62C5-408A-8291-5A8C5FEEF7D9}"/>
              </a:ext>
            </a:extLst>
          </p:cNvPr>
          <p:cNvSpPr>
            <a:spLocks noGrp="1"/>
          </p:cNvSpPr>
          <p:nvPr>
            <p:ph idx="1"/>
          </p:nvPr>
        </p:nvSpPr>
        <p:spPr/>
        <p:txBody>
          <a:bodyPr/>
          <a:lstStyle/>
          <a:p>
            <a:r>
              <a:rPr lang="en-IN" dirty="0"/>
              <a:t>Partition by information sharing requirements</a:t>
            </a:r>
          </a:p>
          <a:p>
            <a:r>
              <a:rPr lang="en-IN" dirty="0"/>
              <a:t>Partition by functionality</a:t>
            </a:r>
          </a:p>
          <a:p>
            <a:endParaRPr lang="en-IN" dirty="0"/>
          </a:p>
          <a:p>
            <a:r>
              <a:rPr lang="en-IN" dirty="0"/>
              <a:t>Use the least possible number of processors or run at the lowest possible frequency</a:t>
            </a:r>
          </a:p>
          <a:p>
            <a:pPr lvl="1"/>
            <a:r>
              <a:rPr lang="en-IN" dirty="0"/>
              <a:t>Depends on considerations like fault tolerance, power consumed, temperature, etc.</a:t>
            </a:r>
          </a:p>
          <a:p>
            <a:r>
              <a:rPr lang="en-IN" dirty="0">
                <a:solidFill>
                  <a:srgbClr val="0070C0"/>
                </a:solidFill>
              </a:rPr>
              <a:t>Partition to increase </a:t>
            </a:r>
            <a:r>
              <a:rPr lang="en-IN" dirty="0" err="1">
                <a:solidFill>
                  <a:srgbClr val="0070C0"/>
                </a:solidFill>
              </a:rPr>
              <a:t>schedulability</a:t>
            </a:r>
            <a:r>
              <a:rPr lang="en-IN" dirty="0"/>
              <a:t> </a:t>
            </a:r>
            <a:r>
              <a:rPr lang="en-IN" dirty="0">
                <a:sym typeface="Wingdings" panose="05000000000000000000" pitchFamily="2" charset="2"/>
              </a:rPr>
              <a:t> Real-Time Systems research has focused on this extensively</a:t>
            </a:r>
            <a:endParaRPr lang="en-IN" dirty="0"/>
          </a:p>
          <a:p>
            <a:endParaRPr lang="en-IN" dirty="0"/>
          </a:p>
        </p:txBody>
      </p:sp>
      <p:sp>
        <p:nvSpPr>
          <p:cNvPr id="4" name="Footer Placeholder 3">
            <a:extLst>
              <a:ext uri="{FF2B5EF4-FFF2-40B4-BE49-F238E27FC236}">
                <a16:creationId xmlns:a16="http://schemas.microsoft.com/office/drawing/2014/main" id="{CE51EA06-5A72-4AD9-B7CE-5C59458A115E}"/>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998E1A0B-ACE2-4669-AD50-EC818A72F876}"/>
              </a:ext>
            </a:extLst>
          </p:cNvPr>
          <p:cNvSpPr>
            <a:spLocks noGrp="1"/>
          </p:cNvSpPr>
          <p:nvPr>
            <p:ph type="sldNum" sz="quarter" idx="12"/>
          </p:nvPr>
        </p:nvSpPr>
        <p:spPr/>
        <p:txBody>
          <a:bodyPr/>
          <a:lstStyle/>
          <a:p>
            <a:fld id="{401CF334-2D5C-4859-84A6-CA7E6E43FAEB}" type="slidenum">
              <a:rPr lang="en-US" smtClean="0"/>
              <a:t>22</a:t>
            </a:fld>
            <a:endParaRPr lang="en-US"/>
          </a:p>
        </p:txBody>
      </p:sp>
      <p:sp>
        <p:nvSpPr>
          <p:cNvPr id="6" name="Right Brace 5">
            <a:extLst>
              <a:ext uri="{FF2B5EF4-FFF2-40B4-BE49-F238E27FC236}">
                <a16:creationId xmlns:a16="http://schemas.microsoft.com/office/drawing/2014/main" id="{E4D519CB-DF58-4D3E-A996-CD2910A3E05B}"/>
              </a:ext>
            </a:extLst>
          </p:cNvPr>
          <p:cNvSpPr/>
          <p:nvPr/>
        </p:nvSpPr>
        <p:spPr>
          <a:xfrm>
            <a:off x="8026400" y="2123440"/>
            <a:ext cx="203200" cy="62992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TextBox 6">
            <a:extLst>
              <a:ext uri="{FF2B5EF4-FFF2-40B4-BE49-F238E27FC236}">
                <a16:creationId xmlns:a16="http://schemas.microsoft.com/office/drawing/2014/main" id="{9A35793A-D331-4452-BB88-F7F843759D93}"/>
              </a:ext>
            </a:extLst>
          </p:cNvPr>
          <p:cNvSpPr txBox="1"/>
          <p:nvPr/>
        </p:nvSpPr>
        <p:spPr>
          <a:xfrm>
            <a:off x="8382000" y="2115234"/>
            <a:ext cx="2079415" cy="646331"/>
          </a:xfrm>
          <a:prstGeom prst="rect">
            <a:avLst/>
          </a:prstGeom>
          <a:noFill/>
          <a:ln>
            <a:noFill/>
          </a:ln>
        </p:spPr>
        <p:txBody>
          <a:bodyPr wrap="none" rtlCol="0">
            <a:spAutoFit/>
          </a:bodyPr>
          <a:lstStyle/>
          <a:p>
            <a:r>
              <a:rPr lang="en-IN" dirty="0">
                <a:solidFill>
                  <a:srgbClr val="C00000"/>
                </a:solidFill>
              </a:rPr>
              <a:t>Might not be good</a:t>
            </a:r>
          </a:p>
          <a:p>
            <a:r>
              <a:rPr lang="en-IN" dirty="0">
                <a:solidFill>
                  <a:srgbClr val="C00000"/>
                </a:solidFill>
              </a:rPr>
              <a:t>for </a:t>
            </a:r>
            <a:r>
              <a:rPr lang="en-IN" dirty="0" err="1">
                <a:solidFill>
                  <a:srgbClr val="C00000"/>
                </a:solidFill>
              </a:rPr>
              <a:t>schedulability</a:t>
            </a:r>
            <a:endParaRPr lang="en-IN" dirty="0">
              <a:solidFill>
                <a:srgbClr val="C00000"/>
              </a:solidFill>
            </a:endParaRPr>
          </a:p>
        </p:txBody>
      </p:sp>
      <p:pic>
        <p:nvPicPr>
          <p:cNvPr id="8" name="Picture 7" descr="A close up of a sign&#10;&#10;Description automatically generated">
            <a:extLst>
              <a:ext uri="{FF2B5EF4-FFF2-40B4-BE49-F238E27FC236}">
                <a16:creationId xmlns:a16="http://schemas.microsoft.com/office/drawing/2014/main" id="{13A25E81-98A0-424C-80EF-EA62D957C1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42459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7ED1-EB30-4948-93FC-505DDD2B3EFC}"/>
              </a:ext>
            </a:extLst>
          </p:cNvPr>
          <p:cNvSpPr>
            <a:spLocks noGrp="1"/>
          </p:cNvSpPr>
          <p:nvPr>
            <p:ph type="title"/>
          </p:nvPr>
        </p:nvSpPr>
        <p:spPr/>
        <p:txBody>
          <a:bodyPr>
            <a:normAutofit/>
          </a:bodyPr>
          <a:lstStyle/>
          <a:p>
            <a:r>
              <a:rPr lang="en-IN" sz="3400" dirty="0"/>
              <a:t>Classic partitioning algorithms for real-time systems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9E2993-DDA7-4100-B5DD-8C8232A025E8}"/>
                  </a:ext>
                </a:extLst>
              </p:cNvPr>
              <p:cNvSpPr>
                <a:spLocks noGrp="1"/>
              </p:cNvSpPr>
              <p:nvPr>
                <p:ph idx="1"/>
              </p:nvPr>
            </p:nvSpPr>
            <p:spPr/>
            <p:txBody>
              <a:bodyPr>
                <a:normAutofit fontScale="92500" lnSpcReduction="10000"/>
              </a:bodyPr>
              <a:lstStyle/>
              <a:p>
                <a:endParaRPr lang="en-IN" dirty="0"/>
              </a:p>
              <a:p>
                <a:endParaRPr lang="en-IN" dirty="0"/>
              </a:p>
              <a:p>
                <a:endParaRPr lang="en-IN" dirty="0"/>
              </a:p>
              <a:p>
                <a:endParaRPr lang="en-IN" dirty="0"/>
              </a:p>
              <a:p>
                <a:pPr marL="0" indent="0">
                  <a:buNone/>
                </a:pPr>
                <a:r>
                  <a:rPr lang="en-IN" dirty="0">
                    <a:solidFill>
                      <a:srgbClr val="0070C0"/>
                    </a:solidFill>
                  </a:rPr>
                  <a:t>Classis solutions:</a:t>
                </a:r>
              </a:p>
              <a:p>
                <a:r>
                  <a:rPr lang="en-IN" sz="2400" dirty="0"/>
                  <a:t>Select a </a:t>
                </a:r>
                <a:r>
                  <a:rPr lang="en-IN" sz="2400" dirty="0">
                    <a:solidFill>
                      <a:srgbClr val="0070C0"/>
                    </a:solidFill>
                  </a:rPr>
                  <a:t>fitness criteria</a:t>
                </a:r>
              </a:p>
              <a:p>
                <a:pPr lvl="1"/>
                <a:r>
                  <a:rPr lang="en-IN" sz="2200" dirty="0"/>
                  <a:t>Example: task utilization </a:t>
                </a:r>
                <a14:m>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𝑈</m:t>
                        </m:r>
                      </m:e>
                      <m:sub>
                        <m:r>
                          <a:rPr lang="en-IN" sz="2200" b="0" i="1" smtClean="0">
                            <a:latin typeface="Cambria Math" panose="02040503050406030204" pitchFamily="18" charset="0"/>
                          </a:rPr>
                          <m:t>𝑖</m:t>
                        </m:r>
                      </m:sub>
                    </m:sSub>
                    <m:r>
                      <a:rPr lang="en-IN" sz="2200" b="0" i="1" smtClean="0">
                        <a:latin typeface="Cambria Math" panose="02040503050406030204" pitchFamily="18" charset="0"/>
                      </a:rPr>
                      <m:t>=</m:t>
                    </m:r>
                    <m:box>
                      <m:boxPr>
                        <m:ctrlPr>
                          <a:rPr lang="en-IN" sz="2200" b="0" i="1" smtClean="0">
                            <a:latin typeface="Cambria Math" panose="02040503050406030204" pitchFamily="18" charset="0"/>
                          </a:rPr>
                        </m:ctrlPr>
                      </m:boxPr>
                      <m:e>
                        <m:argPr>
                          <m:argSz m:val="-1"/>
                        </m:argPr>
                        <m:f>
                          <m:fPr>
                            <m:ctrlPr>
                              <a:rPr lang="en-IN" sz="2200" b="0" i="1" smtClean="0">
                                <a:latin typeface="Cambria Math" panose="02040503050406030204" pitchFamily="18" charset="0"/>
                              </a:rPr>
                            </m:ctrlPr>
                          </m:fPr>
                          <m:num>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𝐶</m:t>
                                </m:r>
                              </m:e>
                              <m:sub>
                                <m:r>
                                  <a:rPr lang="en-IN" sz="2200" b="0" i="1" smtClean="0">
                                    <a:latin typeface="Cambria Math" panose="02040503050406030204" pitchFamily="18" charset="0"/>
                                  </a:rPr>
                                  <m:t>𝑖</m:t>
                                </m:r>
                              </m:sub>
                            </m:sSub>
                          </m:num>
                          <m:den>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𝑇</m:t>
                                </m:r>
                              </m:e>
                              <m:sub>
                                <m:r>
                                  <a:rPr lang="en-IN" sz="2200" b="0" i="1" smtClean="0">
                                    <a:latin typeface="Cambria Math" panose="02040503050406030204" pitchFamily="18" charset="0"/>
                                  </a:rPr>
                                  <m:t>𝑖</m:t>
                                </m:r>
                              </m:sub>
                            </m:sSub>
                          </m:den>
                        </m:f>
                      </m:e>
                    </m:box>
                  </m:oMath>
                </a14:m>
                <a:r>
                  <a:rPr lang="en-IN" sz="2200" dirty="0"/>
                  <a:t> or task density </a:t>
                </a:r>
                <a14:m>
                  <m:oMath xmlns:m="http://schemas.openxmlformats.org/officeDocument/2006/math">
                    <m:sSub>
                      <m:sSubPr>
                        <m:ctrlPr>
                          <a:rPr lang="en-IN" sz="2200" i="1" smtClean="0">
                            <a:latin typeface="Cambria Math" panose="02040503050406030204" pitchFamily="18" charset="0"/>
                          </a:rPr>
                        </m:ctrlPr>
                      </m:sSubPr>
                      <m:e>
                        <m:r>
                          <a:rPr lang="en-IN" sz="2200" i="1" smtClean="0">
                            <a:latin typeface="Cambria Math" panose="02040503050406030204" pitchFamily="18" charset="0"/>
                            <a:ea typeface="Cambria Math" panose="02040503050406030204" pitchFamily="18" charset="0"/>
                          </a:rPr>
                          <m:t>𝛼</m:t>
                        </m:r>
                      </m:e>
                      <m:sub>
                        <m:r>
                          <a:rPr lang="en-IN" sz="2200" b="0" i="1" smtClean="0">
                            <a:latin typeface="Cambria Math" panose="02040503050406030204" pitchFamily="18" charset="0"/>
                          </a:rPr>
                          <m:t>𝑖</m:t>
                        </m:r>
                      </m:sub>
                    </m:sSub>
                    <m:r>
                      <a:rPr lang="en-IN" sz="2200" b="0" i="1" smtClean="0">
                        <a:latin typeface="Cambria Math" panose="02040503050406030204" pitchFamily="18" charset="0"/>
                      </a:rPr>
                      <m:t>=</m:t>
                    </m:r>
                    <m:box>
                      <m:boxPr>
                        <m:ctrlPr>
                          <a:rPr lang="en-IN" sz="2200" i="1">
                            <a:latin typeface="Cambria Math" panose="02040503050406030204" pitchFamily="18" charset="0"/>
                          </a:rPr>
                        </m:ctrlPr>
                      </m:boxPr>
                      <m:e>
                        <m:argPr>
                          <m:argSz m:val="-1"/>
                        </m:argPr>
                        <m:f>
                          <m:fPr>
                            <m:ctrlPr>
                              <a:rPr lang="en-IN" sz="2200" i="1">
                                <a:latin typeface="Cambria Math" panose="02040503050406030204" pitchFamily="18" charset="0"/>
                              </a:rPr>
                            </m:ctrlPr>
                          </m:fPr>
                          <m:num>
                            <m:sSub>
                              <m:sSubPr>
                                <m:ctrlPr>
                                  <a:rPr lang="en-IN" sz="2200" i="1">
                                    <a:latin typeface="Cambria Math" panose="02040503050406030204" pitchFamily="18" charset="0"/>
                                  </a:rPr>
                                </m:ctrlPr>
                              </m:sSubPr>
                              <m:e>
                                <m:r>
                                  <a:rPr lang="en-IN" sz="2200" i="1">
                                    <a:latin typeface="Cambria Math" panose="02040503050406030204" pitchFamily="18" charset="0"/>
                                  </a:rPr>
                                  <m:t>𝐶</m:t>
                                </m:r>
                              </m:e>
                              <m:sub>
                                <m:r>
                                  <a:rPr lang="en-IN" sz="2200" i="1">
                                    <a:latin typeface="Cambria Math" panose="02040503050406030204" pitchFamily="18" charset="0"/>
                                  </a:rPr>
                                  <m:t>𝑖</m:t>
                                </m:r>
                              </m:sub>
                            </m:sSub>
                          </m:num>
                          <m:den>
                            <m:sSub>
                              <m:sSubPr>
                                <m:ctrlPr>
                                  <a:rPr lang="en-IN" sz="2200" i="1">
                                    <a:latin typeface="Cambria Math" panose="02040503050406030204" pitchFamily="18" charset="0"/>
                                  </a:rPr>
                                </m:ctrlPr>
                              </m:sSubPr>
                              <m:e>
                                <m:r>
                                  <a:rPr lang="en-IN" sz="2200" b="0" i="1" smtClean="0">
                                    <a:latin typeface="Cambria Math" panose="02040503050406030204" pitchFamily="18" charset="0"/>
                                  </a:rPr>
                                  <m:t>𝐷</m:t>
                                </m:r>
                              </m:e>
                              <m:sub>
                                <m:r>
                                  <a:rPr lang="en-IN" sz="2200" i="1">
                                    <a:latin typeface="Cambria Math" panose="02040503050406030204" pitchFamily="18" charset="0"/>
                                  </a:rPr>
                                  <m:t>𝑖</m:t>
                                </m:r>
                              </m:sub>
                            </m:sSub>
                          </m:den>
                        </m:f>
                      </m:e>
                    </m:box>
                  </m:oMath>
                </a14:m>
                <a:endParaRPr lang="en-IN" sz="2200" dirty="0"/>
              </a:p>
              <a:p>
                <a:r>
                  <a:rPr lang="en-IN" sz="2400" dirty="0"/>
                  <a:t>Decide how to sort the tasks (</a:t>
                </a:r>
                <a:r>
                  <a:rPr lang="en-IN" sz="1800" dirty="0"/>
                  <a:t>decreasing, increasing, or random</a:t>
                </a:r>
                <a:r>
                  <a:rPr lang="en-IN" sz="2400" dirty="0"/>
                  <a:t>)</a:t>
                </a:r>
              </a:p>
              <a:p>
                <a:r>
                  <a:rPr lang="en-IN" sz="2400" dirty="0"/>
                  <a:t>Decide what is the </a:t>
                </a:r>
                <a:r>
                  <a:rPr lang="en-IN" sz="2400" dirty="0">
                    <a:solidFill>
                      <a:srgbClr val="0070C0"/>
                    </a:solidFill>
                  </a:rPr>
                  <a:t>fitness evaluation</a:t>
                </a:r>
                <a:r>
                  <a:rPr lang="en-IN" sz="2400" dirty="0"/>
                  <a:t> method (</a:t>
                </a:r>
                <a:r>
                  <a:rPr lang="en-IN" sz="1800" dirty="0"/>
                  <a:t>how will you reject</a:t>
                </a:r>
                <a:br>
                  <a:rPr lang="en-IN" sz="1800" dirty="0"/>
                </a:br>
                <a:r>
                  <a:rPr lang="en-IN" sz="1800" dirty="0"/>
                  <a:t>an assignment</a:t>
                </a:r>
                <a:r>
                  <a:rPr lang="en-IN" sz="2400" dirty="0"/>
                  <a:t>)</a:t>
                </a:r>
              </a:p>
              <a:p>
                <a:r>
                  <a:rPr lang="en-IN" sz="2400" dirty="0"/>
                  <a:t>Use any of the fitting policies to assign tasks to processors</a:t>
                </a:r>
              </a:p>
            </p:txBody>
          </p:sp>
        </mc:Choice>
        <mc:Fallback>
          <p:sp>
            <p:nvSpPr>
              <p:cNvPr id="3" name="Content Placeholder 2">
                <a:extLst>
                  <a:ext uri="{FF2B5EF4-FFF2-40B4-BE49-F238E27FC236}">
                    <a16:creationId xmlns:a16="http://schemas.microsoft.com/office/drawing/2014/main" id="{3A9E2993-DDA7-4100-B5DD-8C8232A025E8}"/>
                  </a:ext>
                </a:extLst>
              </p:cNvPr>
              <p:cNvSpPr>
                <a:spLocks noGrp="1" noRot="1" noChangeAspect="1" noMove="1" noResize="1" noEditPoints="1" noAdjustHandles="1" noChangeArrowheads="1" noChangeShapeType="1" noTextEdit="1"/>
              </p:cNvSpPr>
              <p:nvPr>
                <p:ph idx="1"/>
              </p:nvPr>
            </p:nvSpPr>
            <p:spPr>
              <a:blipFill>
                <a:blip r:embed="rId2"/>
                <a:stretch>
                  <a:fillRect l="-833"/>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6EBCA30D-8971-418E-9850-A551510788B7}"/>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C576BE58-0C60-4CDD-853B-27200B6ADDE2}"/>
              </a:ext>
            </a:extLst>
          </p:cNvPr>
          <p:cNvSpPr>
            <a:spLocks noGrp="1"/>
          </p:cNvSpPr>
          <p:nvPr>
            <p:ph type="sldNum" sz="quarter" idx="12"/>
          </p:nvPr>
        </p:nvSpPr>
        <p:spPr/>
        <p:txBody>
          <a:bodyPr/>
          <a:lstStyle/>
          <a:p>
            <a:fld id="{401CF334-2D5C-4859-84A6-CA7E6E43FAEB}" type="slidenum">
              <a:rPr lang="en-US" smtClean="0"/>
              <a:t>23</a:t>
            </a:fld>
            <a:endParaRPr lang="en-US"/>
          </a:p>
        </p:txBody>
      </p:sp>
      <p:pic>
        <p:nvPicPr>
          <p:cNvPr id="6" name="Picture 5">
            <a:extLst>
              <a:ext uri="{FF2B5EF4-FFF2-40B4-BE49-F238E27FC236}">
                <a16:creationId xmlns:a16="http://schemas.microsoft.com/office/drawing/2014/main" id="{F8DAFC64-7048-4E7C-B9A4-95D600DEEA4B}"/>
              </a:ext>
            </a:extLst>
          </p:cNvPr>
          <p:cNvPicPr>
            <a:picLocks noChangeAspect="1"/>
          </p:cNvPicPr>
          <p:nvPr/>
        </p:nvPicPr>
        <p:blipFill>
          <a:blip r:embed="rId3"/>
          <a:stretch>
            <a:fillRect/>
          </a:stretch>
        </p:blipFill>
        <p:spPr>
          <a:xfrm>
            <a:off x="2352040" y="1935481"/>
            <a:ext cx="7066280" cy="1627534"/>
          </a:xfrm>
          <a:prstGeom prst="rect">
            <a:avLst/>
          </a:prstGeom>
        </p:spPr>
      </p:pic>
      <p:pic>
        <p:nvPicPr>
          <p:cNvPr id="7" name="Picture 6">
            <a:extLst>
              <a:ext uri="{FF2B5EF4-FFF2-40B4-BE49-F238E27FC236}">
                <a16:creationId xmlns:a16="http://schemas.microsoft.com/office/drawing/2014/main" id="{EDC6786C-3F51-4ADE-8CB6-F2772421B10F}"/>
              </a:ext>
            </a:extLst>
          </p:cNvPr>
          <p:cNvPicPr>
            <a:picLocks noChangeAspect="1"/>
          </p:cNvPicPr>
          <p:nvPr/>
        </p:nvPicPr>
        <p:blipFill>
          <a:blip r:embed="rId4"/>
          <a:stretch>
            <a:fillRect/>
          </a:stretch>
        </p:blipFill>
        <p:spPr>
          <a:xfrm>
            <a:off x="9217457" y="4629572"/>
            <a:ext cx="1691775" cy="1734200"/>
          </a:xfrm>
          <a:prstGeom prst="rect">
            <a:avLst/>
          </a:prstGeom>
        </p:spPr>
      </p:pic>
      <p:sp>
        <p:nvSpPr>
          <p:cNvPr id="8" name="Arrow: Right 7">
            <a:extLst>
              <a:ext uri="{FF2B5EF4-FFF2-40B4-BE49-F238E27FC236}">
                <a16:creationId xmlns:a16="http://schemas.microsoft.com/office/drawing/2014/main" id="{16FF4CF5-8F92-45E5-9A73-ED7AD3333C9A}"/>
              </a:ext>
            </a:extLst>
          </p:cNvPr>
          <p:cNvSpPr/>
          <p:nvPr/>
        </p:nvSpPr>
        <p:spPr>
          <a:xfrm>
            <a:off x="8302921" y="5838952"/>
            <a:ext cx="805248" cy="314960"/>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pic>
        <p:nvPicPr>
          <p:cNvPr id="9" name="Picture 8" descr="A close up of a sign&#10;&#10;Description automatically generated">
            <a:extLst>
              <a:ext uri="{FF2B5EF4-FFF2-40B4-BE49-F238E27FC236}">
                <a16:creationId xmlns:a16="http://schemas.microsoft.com/office/drawing/2014/main" id="{AC232D8D-04D3-41DF-ACF2-409E213033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112534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8DFD-01D6-4FB0-AC09-8D606BBAF5EF}"/>
              </a:ext>
            </a:extLst>
          </p:cNvPr>
          <p:cNvSpPr>
            <a:spLocks noGrp="1"/>
          </p:cNvSpPr>
          <p:nvPr>
            <p:ph type="title"/>
          </p:nvPr>
        </p:nvSpPr>
        <p:spPr/>
        <p:txBody>
          <a:bodyPr/>
          <a:lstStyle/>
          <a:p>
            <a:r>
              <a:rPr lang="en-IN" dirty="0"/>
              <a:t>Partitioning Heuristics</a:t>
            </a:r>
          </a:p>
        </p:txBody>
      </p:sp>
      <p:sp>
        <p:nvSpPr>
          <p:cNvPr id="3" name="Content Placeholder 2">
            <a:extLst>
              <a:ext uri="{FF2B5EF4-FFF2-40B4-BE49-F238E27FC236}">
                <a16:creationId xmlns:a16="http://schemas.microsoft.com/office/drawing/2014/main" id="{6429B4F6-0781-4813-8162-1C5E9F9FC076}"/>
              </a:ext>
            </a:extLst>
          </p:cNvPr>
          <p:cNvSpPr>
            <a:spLocks noGrp="1"/>
          </p:cNvSpPr>
          <p:nvPr>
            <p:ph idx="1"/>
          </p:nvPr>
        </p:nvSpPr>
        <p:spPr/>
        <p:txBody>
          <a:bodyPr>
            <a:normAutofit lnSpcReduction="10000"/>
          </a:bodyPr>
          <a:lstStyle/>
          <a:p>
            <a:r>
              <a:rPr lang="en-IN" dirty="0">
                <a:solidFill>
                  <a:srgbClr val="0070C0"/>
                </a:solidFill>
              </a:rPr>
              <a:t>First Fit (FF)</a:t>
            </a:r>
          </a:p>
          <a:p>
            <a:pPr lvl="1"/>
            <a:r>
              <a:rPr lang="en-IN" dirty="0"/>
              <a:t>Place each item in the first bin that can contain it</a:t>
            </a:r>
          </a:p>
          <a:p>
            <a:r>
              <a:rPr lang="en-IN" dirty="0">
                <a:solidFill>
                  <a:srgbClr val="0070C0"/>
                </a:solidFill>
              </a:rPr>
              <a:t>Best Fit (BF)</a:t>
            </a:r>
          </a:p>
          <a:p>
            <a:pPr lvl="1"/>
            <a:r>
              <a:rPr lang="en-IN" dirty="0"/>
              <a:t>Place each item in the bin with the smallest empty space</a:t>
            </a:r>
          </a:p>
          <a:p>
            <a:r>
              <a:rPr lang="en-IN" dirty="0">
                <a:solidFill>
                  <a:srgbClr val="0070C0"/>
                </a:solidFill>
              </a:rPr>
              <a:t>Worst Fit (WF)</a:t>
            </a:r>
          </a:p>
          <a:p>
            <a:pPr lvl="1"/>
            <a:r>
              <a:rPr lang="en-IN" dirty="0"/>
              <a:t>Place each item in the used bin with the largest empty space, </a:t>
            </a:r>
            <a:r>
              <a:rPr lang="en-IN" dirty="0">
                <a:solidFill>
                  <a:srgbClr val="FF0000"/>
                </a:solidFill>
              </a:rPr>
              <a:t>otherwise start a new bin</a:t>
            </a:r>
          </a:p>
          <a:p>
            <a:r>
              <a:rPr lang="en-IN" dirty="0">
                <a:solidFill>
                  <a:srgbClr val="0070C0"/>
                </a:solidFill>
              </a:rPr>
              <a:t>Next Fit (NF)</a:t>
            </a:r>
          </a:p>
          <a:p>
            <a:pPr lvl="1"/>
            <a:r>
              <a:rPr lang="en-IN" dirty="0"/>
              <a:t>Place each item in the same bin as the last item. </a:t>
            </a:r>
            <a:r>
              <a:rPr lang="en-IN" dirty="0">
                <a:solidFill>
                  <a:srgbClr val="FF0000"/>
                </a:solidFill>
              </a:rPr>
              <a:t>If it does not fit, start a new bin</a:t>
            </a:r>
          </a:p>
        </p:txBody>
      </p:sp>
      <p:sp>
        <p:nvSpPr>
          <p:cNvPr id="4" name="Footer Placeholder 3">
            <a:extLst>
              <a:ext uri="{FF2B5EF4-FFF2-40B4-BE49-F238E27FC236}">
                <a16:creationId xmlns:a16="http://schemas.microsoft.com/office/drawing/2014/main" id="{D357BC85-8FA8-4569-8C94-B75040496A1B}"/>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2DA7A470-C473-411D-ADAB-CC42187A69DA}"/>
              </a:ext>
            </a:extLst>
          </p:cNvPr>
          <p:cNvSpPr>
            <a:spLocks noGrp="1"/>
          </p:cNvSpPr>
          <p:nvPr>
            <p:ph type="sldNum" sz="quarter" idx="12"/>
          </p:nvPr>
        </p:nvSpPr>
        <p:spPr/>
        <p:txBody>
          <a:bodyPr/>
          <a:lstStyle/>
          <a:p>
            <a:fld id="{401CF334-2D5C-4859-84A6-CA7E6E43FAEB}" type="slidenum">
              <a:rPr lang="en-US" smtClean="0"/>
              <a:t>24</a:t>
            </a:fld>
            <a:endParaRPr lang="en-US"/>
          </a:p>
        </p:txBody>
      </p:sp>
      <p:pic>
        <p:nvPicPr>
          <p:cNvPr id="6" name="Picture 5" descr="A close up of a sign&#10;&#10;Description automatically generated">
            <a:extLst>
              <a:ext uri="{FF2B5EF4-FFF2-40B4-BE49-F238E27FC236}">
                <a16:creationId xmlns:a16="http://schemas.microsoft.com/office/drawing/2014/main" id="{F6FE346D-1F16-4FCF-82D6-DCC97EC64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301151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525E-66FB-467B-8C47-8261B0C60F76}"/>
              </a:ext>
            </a:extLst>
          </p:cNvPr>
          <p:cNvSpPr>
            <a:spLocks noGrp="1"/>
          </p:cNvSpPr>
          <p:nvPr>
            <p:ph type="title"/>
          </p:nvPr>
        </p:nvSpPr>
        <p:spPr/>
        <p:txBody>
          <a:bodyPr/>
          <a:lstStyle/>
          <a:p>
            <a:r>
              <a:rPr lang="en-IN" dirty="0"/>
              <a:t>Comparison</a:t>
            </a:r>
          </a:p>
        </p:txBody>
      </p:sp>
      <p:sp>
        <p:nvSpPr>
          <p:cNvPr id="3" name="Content Placeholder 2">
            <a:extLst>
              <a:ext uri="{FF2B5EF4-FFF2-40B4-BE49-F238E27FC236}">
                <a16:creationId xmlns:a16="http://schemas.microsoft.com/office/drawing/2014/main" id="{376F6A3E-4AC4-4EF4-96A0-995978D35970}"/>
              </a:ext>
            </a:extLst>
          </p:cNvPr>
          <p:cNvSpPr>
            <a:spLocks noGrp="1"/>
          </p:cNvSpPr>
          <p:nvPr>
            <p:ph idx="1"/>
          </p:nvPr>
        </p:nvSpPr>
        <p:spPr/>
        <p:txBody>
          <a:bodyPr/>
          <a:lstStyle/>
          <a:p>
            <a:r>
              <a:rPr lang="en-IN" dirty="0"/>
              <a:t>Suppose the current situation is represented in blue, the latest item was put in bin 2, and a new item of size 2 arrives:</a:t>
            </a:r>
          </a:p>
        </p:txBody>
      </p:sp>
      <p:sp>
        <p:nvSpPr>
          <p:cNvPr id="4" name="Footer Placeholder 3">
            <a:extLst>
              <a:ext uri="{FF2B5EF4-FFF2-40B4-BE49-F238E27FC236}">
                <a16:creationId xmlns:a16="http://schemas.microsoft.com/office/drawing/2014/main" id="{82A090CB-5F83-4499-A23C-3A42FD7A41DA}"/>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E7F8416A-75D4-4F01-8D4D-B5EA66DEC983}"/>
              </a:ext>
            </a:extLst>
          </p:cNvPr>
          <p:cNvSpPr>
            <a:spLocks noGrp="1"/>
          </p:cNvSpPr>
          <p:nvPr>
            <p:ph type="sldNum" sz="quarter" idx="12"/>
          </p:nvPr>
        </p:nvSpPr>
        <p:spPr/>
        <p:txBody>
          <a:bodyPr/>
          <a:lstStyle/>
          <a:p>
            <a:fld id="{401CF334-2D5C-4859-84A6-CA7E6E43FAEB}" type="slidenum">
              <a:rPr lang="en-US" smtClean="0"/>
              <a:t>25</a:t>
            </a:fld>
            <a:endParaRPr lang="en-US"/>
          </a:p>
        </p:txBody>
      </p:sp>
      <p:pic>
        <p:nvPicPr>
          <p:cNvPr id="6" name="Picture 5">
            <a:extLst>
              <a:ext uri="{FF2B5EF4-FFF2-40B4-BE49-F238E27FC236}">
                <a16:creationId xmlns:a16="http://schemas.microsoft.com/office/drawing/2014/main" id="{887BCBD1-8CCF-4C7B-95E0-4E23E928577E}"/>
              </a:ext>
            </a:extLst>
          </p:cNvPr>
          <p:cNvPicPr>
            <a:picLocks noChangeAspect="1"/>
          </p:cNvPicPr>
          <p:nvPr/>
        </p:nvPicPr>
        <p:blipFill>
          <a:blip r:embed="rId2"/>
          <a:stretch>
            <a:fillRect/>
          </a:stretch>
        </p:blipFill>
        <p:spPr>
          <a:xfrm>
            <a:off x="9207217" y="2970670"/>
            <a:ext cx="2375183" cy="375837"/>
          </a:xfrm>
          <a:prstGeom prst="rect">
            <a:avLst/>
          </a:prstGeom>
        </p:spPr>
      </p:pic>
      <p:pic>
        <p:nvPicPr>
          <p:cNvPr id="7" name="Picture 6">
            <a:extLst>
              <a:ext uri="{FF2B5EF4-FFF2-40B4-BE49-F238E27FC236}">
                <a16:creationId xmlns:a16="http://schemas.microsoft.com/office/drawing/2014/main" id="{03911EA9-1367-4CBA-A9A0-9884CE428B63}"/>
              </a:ext>
            </a:extLst>
          </p:cNvPr>
          <p:cNvPicPr>
            <a:picLocks noChangeAspect="1"/>
          </p:cNvPicPr>
          <p:nvPr/>
        </p:nvPicPr>
        <p:blipFill>
          <a:blip r:embed="rId3"/>
          <a:stretch>
            <a:fillRect/>
          </a:stretch>
        </p:blipFill>
        <p:spPr>
          <a:xfrm>
            <a:off x="975360" y="2813420"/>
            <a:ext cx="3669873" cy="1909538"/>
          </a:xfrm>
          <a:prstGeom prst="rect">
            <a:avLst/>
          </a:prstGeom>
        </p:spPr>
      </p:pic>
      <p:pic>
        <p:nvPicPr>
          <p:cNvPr id="8" name="Picture 7">
            <a:extLst>
              <a:ext uri="{FF2B5EF4-FFF2-40B4-BE49-F238E27FC236}">
                <a16:creationId xmlns:a16="http://schemas.microsoft.com/office/drawing/2014/main" id="{B637BF6F-4AB1-4FC9-8A01-E8919B60F2E6}"/>
              </a:ext>
            </a:extLst>
          </p:cNvPr>
          <p:cNvPicPr>
            <a:picLocks noChangeAspect="1"/>
          </p:cNvPicPr>
          <p:nvPr/>
        </p:nvPicPr>
        <p:blipFill>
          <a:blip r:embed="rId4"/>
          <a:stretch>
            <a:fillRect/>
          </a:stretch>
        </p:blipFill>
        <p:spPr>
          <a:xfrm>
            <a:off x="5059682" y="2823581"/>
            <a:ext cx="3555998" cy="1881626"/>
          </a:xfrm>
          <a:prstGeom prst="rect">
            <a:avLst/>
          </a:prstGeom>
        </p:spPr>
      </p:pic>
      <p:pic>
        <p:nvPicPr>
          <p:cNvPr id="9" name="Picture 8">
            <a:extLst>
              <a:ext uri="{FF2B5EF4-FFF2-40B4-BE49-F238E27FC236}">
                <a16:creationId xmlns:a16="http://schemas.microsoft.com/office/drawing/2014/main" id="{AB92133C-8C8A-4CE4-AC95-882637BF8A62}"/>
              </a:ext>
            </a:extLst>
          </p:cNvPr>
          <p:cNvPicPr>
            <a:picLocks noChangeAspect="1"/>
          </p:cNvPicPr>
          <p:nvPr/>
        </p:nvPicPr>
        <p:blipFill>
          <a:blip r:embed="rId5"/>
          <a:stretch>
            <a:fillRect/>
          </a:stretch>
        </p:blipFill>
        <p:spPr>
          <a:xfrm>
            <a:off x="1005839" y="4734389"/>
            <a:ext cx="3629233" cy="1859016"/>
          </a:xfrm>
          <a:prstGeom prst="rect">
            <a:avLst/>
          </a:prstGeom>
        </p:spPr>
      </p:pic>
      <p:pic>
        <p:nvPicPr>
          <p:cNvPr id="10" name="Picture 9">
            <a:extLst>
              <a:ext uri="{FF2B5EF4-FFF2-40B4-BE49-F238E27FC236}">
                <a16:creationId xmlns:a16="http://schemas.microsoft.com/office/drawing/2014/main" id="{BFFF937D-726B-42C8-A8F8-CA5D6B5DF2DF}"/>
              </a:ext>
            </a:extLst>
          </p:cNvPr>
          <p:cNvPicPr>
            <a:picLocks noChangeAspect="1"/>
          </p:cNvPicPr>
          <p:nvPr/>
        </p:nvPicPr>
        <p:blipFill>
          <a:blip r:embed="rId6"/>
          <a:stretch>
            <a:fillRect/>
          </a:stretch>
        </p:blipFill>
        <p:spPr>
          <a:xfrm>
            <a:off x="5029202" y="4734389"/>
            <a:ext cx="3555998" cy="1826313"/>
          </a:xfrm>
          <a:prstGeom prst="rect">
            <a:avLst/>
          </a:prstGeom>
        </p:spPr>
      </p:pic>
      <p:pic>
        <p:nvPicPr>
          <p:cNvPr id="11" name="Picture 10" descr="A close up of a sign&#10;&#10;Description automatically generated">
            <a:extLst>
              <a:ext uri="{FF2B5EF4-FFF2-40B4-BE49-F238E27FC236}">
                <a16:creationId xmlns:a16="http://schemas.microsoft.com/office/drawing/2014/main" id="{9D2B7B19-9372-4358-8AFE-38092D6468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13106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79EF-479F-4AE7-B3B8-D0279A318532}"/>
              </a:ext>
            </a:extLst>
          </p:cNvPr>
          <p:cNvSpPr>
            <a:spLocks noGrp="1"/>
          </p:cNvSpPr>
          <p:nvPr>
            <p:ph type="title"/>
          </p:nvPr>
        </p:nvSpPr>
        <p:spPr/>
        <p:txBody>
          <a:bodyPr/>
          <a:lstStyle/>
          <a:p>
            <a:r>
              <a:rPr lang="en-IN"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51DEA2-A707-4C93-9440-B81D1316DD01}"/>
                  </a:ext>
                </a:extLst>
              </p:cNvPr>
              <p:cNvSpPr>
                <a:spLocks noGrp="1"/>
              </p:cNvSpPr>
              <p:nvPr>
                <p:ph idx="1"/>
              </p:nvPr>
            </p:nvSpPr>
            <p:spPr/>
            <p:txBody>
              <a:bodyPr/>
              <a:lstStyle/>
              <a:p>
                <a:r>
                  <a:rPr lang="en-IN" sz="2000" dirty="0"/>
                  <a:t>Fitness policy: First Fit</a:t>
                </a:r>
              </a:p>
              <a:p>
                <a:r>
                  <a:rPr lang="en-IN" sz="2000" dirty="0"/>
                  <a:t>Fitness criteria: task utilization</a:t>
                </a:r>
              </a:p>
              <a:p>
                <a:r>
                  <a:rPr lang="en-IN" sz="2000" dirty="0"/>
                  <a:t>Sorting: decreasing</a:t>
                </a:r>
              </a:p>
              <a:p>
                <a:r>
                  <a:rPr lang="en-IN" sz="2000" dirty="0"/>
                  <a:t>Fitness evaluation: </a:t>
                </a:r>
                <a14:m>
                  <m:oMath xmlns:m="http://schemas.openxmlformats.org/officeDocument/2006/math">
                    <m:r>
                      <a:rPr lang="en-IN" sz="2000" b="0" i="1" smtClean="0">
                        <a:latin typeface="Cambria Math" panose="02040503050406030204" pitchFamily="18" charset="0"/>
                      </a:rPr>
                      <m:t>𝑈</m:t>
                    </m:r>
                    <m:r>
                      <a:rPr lang="en-IN" sz="2000" b="0" i="1" smtClean="0">
                        <a:latin typeface="Cambria Math" panose="02040503050406030204" pitchFamily="18" charset="0"/>
                        <a:ea typeface="Cambria Math" panose="02040503050406030204" pitchFamily="18" charset="0"/>
                      </a:rPr>
                      <m:t>≤1</m:t>
                    </m:r>
                  </m:oMath>
                </a14:m>
                <a:r>
                  <a:rPr lang="en-IN" dirty="0"/>
                  <a:t> </a:t>
                </a:r>
                <a:r>
                  <a:rPr lang="en-IN" sz="1800" dirty="0"/>
                  <a:t>(</a:t>
                </a:r>
                <a:r>
                  <a:rPr lang="en-IN" sz="1800" dirty="0" err="1"/>
                  <a:t>preemptive</a:t>
                </a:r>
                <a:r>
                  <a:rPr lang="en-IN" sz="1800" dirty="0"/>
                  <a:t> EDF will be used to schedule tasks assigned to a core)</a:t>
                </a:r>
                <a:endParaRPr lang="en-IN" dirty="0"/>
              </a:p>
            </p:txBody>
          </p:sp>
        </mc:Choice>
        <mc:Fallback>
          <p:sp>
            <p:nvSpPr>
              <p:cNvPr id="3" name="Content Placeholder 2">
                <a:extLst>
                  <a:ext uri="{FF2B5EF4-FFF2-40B4-BE49-F238E27FC236}">
                    <a16:creationId xmlns:a16="http://schemas.microsoft.com/office/drawing/2014/main" id="{4251DEA2-A707-4C93-9440-B81D1316DD01}"/>
                  </a:ext>
                </a:extLst>
              </p:cNvPr>
              <p:cNvSpPr>
                <a:spLocks noGrp="1" noRot="1" noChangeAspect="1" noMove="1" noResize="1" noEditPoints="1" noAdjustHandles="1" noChangeArrowheads="1" noChangeShapeType="1" noTextEdit="1"/>
              </p:cNvSpPr>
              <p:nvPr>
                <p:ph idx="1"/>
              </p:nvPr>
            </p:nvSpPr>
            <p:spPr>
              <a:blipFill>
                <a:blip r:embed="rId2"/>
                <a:stretch>
                  <a:fillRect l="-333" t="-833"/>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49BF6FF7-2FC7-4452-8435-14339F1B8696}"/>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245F71E4-E101-45CD-A1FF-85FF4622AC65}"/>
              </a:ext>
            </a:extLst>
          </p:cNvPr>
          <p:cNvSpPr>
            <a:spLocks noGrp="1"/>
          </p:cNvSpPr>
          <p:nvPr>
            <p:ph type="sldNum" sz="quarter" idx="12"/>
          </p:nvPr>
        </p:nvSpPr>
        <p:spPr/>
        <p:txBody>
          <a:bodyPr/>
          <a:lstStyle/>
          <a:p>
            <a:fld id="{401CF334-2D5C-4859-84A6-CA7E6E43FAEB}" type="slidenum">
              <a:rPr lang="en-US" smtClean="0"/>
              <a:t>26</a:t>
            </a:fld>
            <a:endParaRPr lang="en-US"/>
          </a:p>
        </p:txBody>
      </p:sp>
      <p:pic>
        <p:nvPicPr>
          <p:cNvPr id="6" name="Picture 5">
            <a:extLst>
              <a:ext uri="{FF2B5EF4-FFF2-40B4-BE49-F238E27FC236}">
                <a16:creationId xmlns:a16="http://schemas.microsoft.com/office/drawing/2014/main" id="{54EBB45D-985F-4ADE-ADEE-8C3080ED91B9}"/>
              </a:ext>
            </a:extLst>
          </p:cNvPr>
          <p:cNvPicPr>
            <a:picLocks noChangeAspect="1"/>
          </p:cNvPicPr>
          <p:nvPr/>
        </p:nvPicPr>
        <p:blipFill>
          <a:blip r:embed="rId3"/>
          <a:stretch>
            <a:fillRect/>
          </a:stretch>
        </p:blipFill>
        <p:spPr>
          <a:xfrm>
            <a:off x="7672044" y="2042529"/>
            <a:ext cx="3314025" cy="748200"/>
          </a:xfrm>
          <a:prstGeom prst="rect">
            <a:avLst/>
          </a:prstGeom>
        </p:spPr>
      </p:pic>
      <p:pic>
        <p:nvPicPr>
          <p:cNvPr id="7" name="Picture 6">
            <a:extLst>
              <a:ext uri="{FF2B5EF4-FFF2-40B4-BE49-F238E27FC236}">
                <a16:creationId xmlns:a16="http://schemas.microsoft.com/office/drawing/2014/main" id="{D3DEFC29-C440-4363-87D5-D6F6121C70A0}"/>
              </a:ext>
            </a:extLst>
          </p:cNvPr>
          <p:cNvPicPr>
            <a:picLocks noChangeAspect="1"/>
          </p:cNvPicPr>
          <p:nvPr/>
        </p:nvPicPr>
        <p:blipFill>
          <a:blip r:embed="rId4"/>
          <a:stretch>
            <a:fillRect/>
          </a:stretch>
        </p:blipFill>
        <p:spPr>
          <a:xfrm>
            <a:off x="2359552" y="3664172"/>
            <a:ext cx="7276951" cy="806200"/>
          </a:xfrm>
          <a:prstGeom prst="rect">
            <a:avLst/>
          </a:prstGeom>
        </p:spPr>
      </p:pic>
      <p:pic>
        <p:nvPicPr>
          <p:cNvPr id="8" name="Picture 7">
            <a:extLst>
              <a:ext uri="{FF2B5EF4-FFF2-40B4-BE49-F238E27FC236}">
                <a16:creationId xmlns:a16="http://schemas.microsoft.com/office/drawing/2014/main" id="{3D7E6777-7D70-4858-991E-735CAFCCBC63}"/>
              </a:ext>
            </a:extLst>
          </p:cNvPr>
          <p:cNvPicPr>
            <a:picLocks noChangeAspect="1"/>
          </p:cNvPicPr>
          <p:nvPr/>
        </p:nvPicPr>
        <p:blipFill>
          <a:blip r:embed="rId5"/>
          <a:stretch>
            <a:fillRect/>
          </a:stretch>
        </p:blipFill>
        <p:spPr>
          <a:xfrm>
            <a:off x="1720895" y="4739084"/>
            <a:ext cx="3406276" cy="440941"/>
          </a:xfrm>
          <a:prstGeom prst="rect">
            <a:avLst/>
          </a:prstGeom>
        </p:spPr>
      </p:pic>
      <p:pic>
        <p:nvPicPr>
          <p:cNvPr id="9" name="Picture 8">
            <a:extLst>
              <a:ext uri="{FF2B5EF4-FFF2-40B4-BE49-F238E27FC236}">
                <a16:creationId xmlns:a16="http://schemas.microsoft.com/office/drawing/2014/main" id="{006A608A-E96A-432E-95E6-86DC6E347BF5}"/>
              </a:ext>
            </a:extLst>
          </p:cNvPr>
          <p:cNvPicPr>
            <a:picLocks noChangeAspect="1"/>
          </p:cNvPicPr>
          <p:nvPr/>
        </p:nvPicPr>
        <p:blipFill>
          <a:blip r:embed="rId6"/>
          <a:stretch>
            <a:fillRect/>
          </a:stretch>
        </p:blipFill>
        <p:spPr>
          <a:xfrm>
            <a:off x="1826840" y="5264858"/>
            <a:ext cx="4120125" cy="1170090"/>
          </a:xfrm>
          <a:prstGeom prst="rect">
            <a:avLst/>
          </a:prstGeom>
        </p:spPr>
      </p:pic>
      <p:pic>
        <p:nvPicPr>
          <p:cNvPr id="10" name="Picture 9">
            <a:extLst>
              <a:ext uri="{FF2B5EF4-FFF2-40B4-BE49-F238E27FC236}">
                <a16:creationId xmlns:a16="http://schemas.microsoft.com/office/drawing/2014/main" id="{226F617E-3E0F-498A-8740-F98532A3A99A}"/>
              </a:ext>
            </a:extLst>
          </p:cNvPr>
          <p:cNvPicPr>
            <a:picLocks noChangeAspect="1"/>
          </p:cNvPicPr>
          <p:nvPr/>
        </p:nvPicPr>
        <p:blipFill>
          <a:blip r:embed="rId7"/>
          <a:stretch>
            <a:fillRect/>
          </a:stretch>
        </p:blipFill>
        <p:spPr>
          <a:xfrm>
            <a:off x="7672044" y="5209476"/>
            <a:ext cx="3314025" cy="7540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7C4C6EB6-E741-4D5D-8186-39E558AA43A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187433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3C61-82DA-4E30-A207-32E2A0957FAE}"/>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E2B2B2D3-AA50-481B-A6C2-9DFE0A922AF7}"/>
              </a:ext>
            </a:extLst>
          </p:cNvPr>
          <p:cNvSpPr>
            <a:spLocks noGrp="1"/>
          </p:cNvSpPr>
          <p:nvPr>
            <p:ph idx="1"/>
          </p:nvPr>
        </p:nvSpPr>
        <p:spPr/>
        <p:txBody>
          <a:bodyPr/>
          <a:lstStyle/>
          <a:p>
            <a:endParaRPr lang="en-IN" dirty="0"/>
          </a:p>
          <a:p>
            <a:endParaRPr lang="en-IN" dirty="0"/>
          </a:p>
          <a:p>
            <a:r>
              <a:rPr lang="en-IN" dirty="0"/>
              <a:t>NF has poor performance since it does not exploit the empty space in the previous bins</a:t>
            </a:r>
          </a:p>
          <a:p>
            <a:r>
              <a:rPr lang="en-IN" dirty="0"/>
              <a:t>FF improves the performance by exploiting the empty space available in all the used bins</a:t>
            </a:r>
          </a:p>
          <a:p>
            <a:r>
              <a:rPr lang="en-IN" dirty="0"/>
              <a:t>BF tends to fill the used bins as much as possible</a:t>
            </a:r>
          </a:p>
          <a:p>
            <a:r>
              <a:rPr lang="en-IN" dirty="0"/>
              <a:t>WF tends to balance the load among the used bins</a:t>
            </a:r>
          </a:p>
        </p:txBody>
      </p:sp>
      <p:sp>
        <p:nvSpPr>
          <p:cNvPr id="4" name="Footer Placeholder 3">
            <a:extLst>
              <a:ext uri="{FF2B5EF4-FFF2-40B4-BE49-F238E27FC236}">
                <a16:creationId xmlns:a16="http://schemas.microsoft.com/office/drawing/2014/main" id="{19222E93-ABB0-44E2-9DE9-1C65016DA0C6}"/>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CEC7B70C-8B16-444B-B1BA-06AC67EFEC07}"/>
              </a:ext>
            </a:extLst>
          </p:cNvPr>
          <p:cNvSpPr>
            <a:spLocks noGrp="1"/>
          </p:cNvSpPr>
          <p:nvPr>
            <p:ph type="sldNum" sz="quarter" idx="12"/>
          </p:nvPr>
        </p:nvSpPr>
        <p:spPr/>
        <p:txBody>
          <a:bodyPr/>
          <a:lstStyle/>
          <a:p>
            <a:fld id="{401CF334-2D5C-4859-84A6-CA7E6E43FAEB}" type="slidenum">
              <a:rPr lang="en-US" smtClean="0"/>
              <a:t>27</a:t>
            </a:fld>
            <a:endParaRPr lang="en-US"/>
          </a:p>
        </p:txBody>
      </p:sp>
      <p:pic>
        <p:nvPicPr>
          <p:cNvPr id="6" name="Picture 5">
            <a:extLst>
              <a:ext uri="{FF2B5EF4-FFF2-40B4-BE49-F238E27FC236}">
                <a16:creationId xmlns:a16="http://schemas.microsoft.com/office/drawing/2014/main" id="{814FF0AE-6CAE-4D50-90DA-E46767320629}"/>
              </a:ext>
            </a:extLst>
          </p:cNvPr>
          <p:cNvPicPr>
            <a:picLocks noChangeAspect="1"/>
          </p:cNvPicPr>
          <p:nvPr/>
        </p:nvPicPr>
        <p:blipFill>
          <a:blip r:embed="rId2"/>
          <a:stretch>
            <a:fillRect/>
          </a:stretch>
        </p:blipFill>
        <p:spPr>
          <a:xfrm>
            <a:off x="3272175" y="1894713"/>
            <a:ext cx="4925675" cy="812700"/>
          </a:xfrm>
          <a:prstGeom prst="rect">
            <a:avLst/>
          </a:prstGeom>
        </p:spPr>
      </p:pic>
      <p:pic>
        <p:nvPicPr>
          <p:cNvPr id="7" name="Picture 6" descr="A close up of a sign&#10;&#10;Description automatically generated">
            <a:extLst>
              <a:ext uri="{FF2B5EF4-FFF2-40B4-BE49-F238E27FC236}">
                <a16:creationId xmlns:a16="http://schemas.microsoft.com/office/drawing/2014/main" id="{EC19CA69-0170-43C6-A90A-66B156F766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28766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5E7D-1BA6-4AFE-A9E7-AF79D8E95BAF}"/>
              </a:ext>
            </a:extLst>
          </p:cNvPr>
          <p:cNvSpPr>
            <a:spLocks noGrp="1"/>
          </p:cNvSpPr>
          <p:nvPr>
            <p:ph type="title"/>
          </p:nvPr>
        </p:nvSpPr>
        <p:spPr/>
        <p:txBody>
          <a:bodyPr/>
          <a:lstStyle/>
          <a:p>
            <a:r>
              <a:rPr lang="en-IN" dirty="0"/>
              <a:t>Global vs Partitioned Scheduling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415514-052A-415C-AF1C-89D093C008B1}"/>
                  </a:ext>
                </a:extLst>
              </p:cNvPr>
              <p:cNvSpPr>
                <a:spLocks noGrp="1"/>
              </p:cNvSpPr>
              <p:nvPr>
                <p:ph idx="1"/>
              </p:nvPr>
            </p:nvSpPr>
            <p:spPr/>
            <p:txBody>
              <a:bodyPr>
                <a:normAutofit/>
              </a:bodyPr>
              <a:lstStyle/>
              <a:p>
                <a:r>
                  <a:rPr lang="en-IN" sz="2000" dirty="0"/>
                  <a:t>There are task sets that are schedulable only with a </a:t>
                </a:r>
                <a:r>
                  <a:rPr lang="en-IN" sz="2000" dirty="0">
                    <a:solidFill>
                      <a:srgbClr val="0070C0"/>
                    </a:solidFill>
                  </a:rPr>
                  <a:t>global scheduler</a:t>
                </a:r>
              </a:p>
              <a:p>
                <a:r>
                  <a:rPr lang="en-IN" sz="2000" dirty="0"/>
                  <a:t>Example: </a:t>
                </a:r>
                <a14:m>
                  <m:oMath xmlns:m="http://schemas.openxmlformats.org/officeDocument/2006/math">
                    <m:sSub>
                      <m:sSubPr>
                        <m:ctrlPr>
                          <a:rPr lang="en-IN" sz="2000" i="1" smtClean="0">
                            <a:latin typeface="Cambria Math" panose="02040503050406030204" pitchFamily="18" charset="0"/>
                          </a:rPr>
                        </m:ctrlPr>
                      </m:sSubPr>
                      <m:e>
                        <m:r>
                          <a:rPr lang="en-IN" sz="2000" i="1" smtClean="0">
                            <a:latin typeface="Cambria Math" panose="02040503050406030204" pitchFamily="18" charset="0"/>
                            <a:ea typeface="Cambria Math" panose="02040503050406030204" pitchFamily="18" charset="0"/>
                          </a:rPr>
                          <m:t>𝜏</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1,2</m:t>
                        </m:r>
                      </m:e>
                    </m:d>
                    <m:r>
                      <a:rPr lang="en-IN" sz="2000" b="0" i="1" smtClean="0">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𝜏</m:t>
                        </m:r>
                      </m:e>
                      <m:sub>
                        <m:r>
                          <a:rPr lang="en-IN" sz="2000" b="0" i="1" smtClean="0">
                            <a:latin typeface="Cambria Math" panose="02040503050406030204" pitchFamily="18" charset="0"/>
                            <a:ea typeface="Cambria Math" panose="02040503050406030204" pitchFamily="18" charset="0"/>
                          </a:rPr>
                          <m:t>2</m:t>
                        </m:r>
                      </m:sub>
                    </m:sSub>
                    <m:r>
                      <a:rPr lang="en-IN" sz="2000" i="1">
                        <a:latin typeface="Cambria Math" panose="02040503050406030204" pitchFamily="18" charset="0"/>
                      </a:rPr>
                      <m:t>=</m:t>
                    </m:r>
                    <m:d>
                      <m:dPr>
                        <m:ctrlPr>
                          <a:rPr lang="en-IN" sz="2000" i="1">
                            <a:latin typeface="Cambria Math" panose="02040503050406030204" pitchFamily="18" charset="0"/>
                          </a:rPr>
                        </m:ctrlPr>
                      </m:dPr>
                      <m:e>
                        <m:r>
                          <a:rPr lang="en-IN" sz="2000" b="0" i="1" smtClean="0">
                            <a:latin typeface="Cambria Math" panose="02040503050406030204" pitchFamily="18" charset="0"/>
                          </a:rPr>
                          <m:t>2</m:t>
                        </m:r>
                        <m:r>
                          <a:rPr lang="en-IN" sz="2000" i="1">
                            <a:latin typeface="Cambria Math" panose="02040503050406030204" pitchFamily="18" charset="0"/>
                          </a:rPr>
                          <m:t>,</m:t>
                        </m:r>
                        <m:r>
                          <a:rPr lang="en-IN" sz="2000" b="0" i="1" smtClean="0">
                            <a:latin typeface="Cambria Math" panose="02040503050406030204" pitchFamily="18" charset="0"/>
                          </a:rPr>
                          <m:t>3</m:t>
                        </m:r>
                      </m:e>
                    </m:d>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𝜏</m:t>
                        </m:r>
                      </m:e>
                      <m:sub>
                        <m:r>
                          <a:rPr lang="en-IN" sz="2000" b="0" i="1" smtClean="0">
                            <a:latin typeface="Cambria Math" panose="02040503050406030204" pitchFamily="18" charset="0"/>
                            <a:ea typeface="Cambria Math" panose="02040503050406030204" pitchFamily="18" charset="0"/>
                          </a:rPr>
                          <m:t>3</m:t>
                        </m:r>
                      </m:sub>
                    </m:sSub>
                    <m:r>
                      <a:rPr lang="en-IN" sz="2000" i="1">
                        <a:latin typeface="Cambria Math" panose="02040503050406030204" pitchFamily="18" charset="0"/>
                      </a:rPr>
                      <m:t>=</m:t>
                    </m:r>
                    <m:d>
                      <m:dPr>
                        <m:ctrlPr>
                          <a:rPr lang="en-IN" sz="2000" i="1">
                            <a:latin typeface="Cambria Math" panose="02040503050406030204" pitchFamily="18" charset="0"/>
                          </a:rPr>
                        </m:ctrlPr>
                      </m:dPr>
                      <m:e>
                        <m:r>
                          <a:rPr lang="en-IN" sz="2000" b="0" i="1" smtClean="0">
                            <a:latin typeface="Cambria Math" panose="02040503050406030204" pitchFamily="18" charset="0"/>
                          </a:rPr>
                          <m:t>2</m:t>
                        </m:r>
                        <m:r>
                          <a:rPr lang="en-IN" sz="2000" i="1">
                            <a:latin typeface="Cambria Math" panose="02040503050406030204" pitchFamily="18" charset="0"/>
                          </a:rPr>
                          <m:t>,</m:t>
                        </m:r>
                        <m:r>
                          <a:rPr lang="en-IN" sz="2000" b="0" i="1" smtClean="0">
                            <a:latin typeface="Cambria Math" panose="02040503050406030204" pitchFamily="18" charset="0"/>
                          </a:rPr>
                          <m:t>3</m:t>
                        </m:r>
                      </m:e>
                    </m:d>
                  </m:oMath>
                </a14:m>
                <a:endParaRPr lang="en-IN" sz="2000" dirty="0"/>
              </a:p>
            </p:txBody>
          </p:sp>
        </mc:Choice>
        <mc:Fallback>
          <p:sp>
            <p:nvSpPr>
              <p:cNvPr id="3" name="Content Placeholder 2">
                <a:extLst>
                  <a:ext uri="{FF2B5EF4-FFF2-40B4-BE49-F238E27FC236}">
                    <a16:creationId xmlns:a16="http://schemas.microsoft.com/office/drawing/2014/main" id="{05415514-052A-415C-AF1C-89D093C008B1}"/>
                  </a:ext>
                </a:extLst>
              </p:cNvPr>
              <p:cNvSpPr>
                <a:spLocks noGrp="1" noRot="1" noChangeAspect="1" noMove="1" noResize="1" noEditPoints="1" noAdjustHandles="1" noChangeArrowheads="1" noChangeShapeType="1" noTextEdit="1"/>
              </p:cNvSpPr>
              <p:nvPr>
                <p:ph idx="1"/>
              </p:nvPr>
            </p:nvSpPr>
            <p:spPr>
              <a:blipFill>
                <a:blip r:embed="rId2"/>
                <a:stretch>
                  <a:fillRect l="-333" t="-833"/>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9FF8CD90-F782-4F4E-85C7-05CD8C263A92}"/>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E3C46021-26B7-46C7-B86C-DCE9781BEB48}"/>
              </a:ext>
            </a:extLst>
          </p:cNvPr>
          <p:cNvSpPr>
            <a:spLocks noGrp="1"/>
          </p:cNvSpPr>
          <p:nvPr>
            <p:ph type="sldNum" sz="quarter" idx="12"/>
          </p:nvPr>
        </p:nvSpPr>
        <p:spPr/>
        <p:txBody>
          <a:bodyPr/>
          <a:lstStyle/>
          <a:p>
            <a:fld id="{401CF334-2D5C-4859-84A6-CA7E6E43FAEB}" type="slidenum">
              <a:rPr lang="en-US" smtClean="0"/>
              <a:t>28</a:t>
            </a:fld>
            <a:endParaRPr lang="en-US"/>
          </a:p>
        </p:txBody>
      </p:sp>
      <p:pic>
        <p:nvPicPr>
          <p:cNvPr id="6" name="Picture 5">
            <a:extLst>
              <a:ext uri="{FF2B5EF4-FFF2-40B4-BE49-F238E27FC236}">
                <a16:creationId xmlns:a16="http://schemas.microsoft.com/office/drawing/2014/main" id="{7C4A1B83-E8F3-48FE-B43C-706287AE1DB6}"/>
              </a:ext>
            </a:extLst>
          </p:cNvPr>
          <p:cNvPicPr>
            <a:picLocks noChangeAspect="1"/>
          </p:cNvPicPr>
          <p:nvPr/>
        </p:nvPicPr>
        <p:blipFill>
          <a:blip r:embed="rId3"/>
          <a:stretch>
            <a:fillRect/>
          </a:stretch>
        </p:blipFill>
        <p:spPr>
          <a:xfrm>
            <a:off x="1625082" y="2896620"/>
            <a:ext cx="3901958" cy="2699850"/>
          </a:xfrm>
          <a:prstGeom prst="rect">
            <a:avLst/>
          </a:prstGeom>
        </p:spPr>
      </p:pic>
      <p:pic>
        <p:nvPicPr>
          <p:cNvPr id="7" name="Picture 6">
            <a:extLst>
              <a:ext uri="{FF2B5EF4-FFF2-40B4-BE49-F238E27FC236}">
                <a16:creationId xmlns:a16="http://schemas.microsoft.com/office/drawing/2014/main" id="{0D8750BA-0A3E-412E-9BBD-2639386B8541}"/>
              </a:ext>
            </a:extLst>
          </p:cNvPr>
          <p:cNvPicPr>
            <a:picLocks noChangeAspect="1"/>
          </p:cNvPicPr>
          <p:nvPr/>
        </p:nvPicPr>
        <p:blipFill>
          <a:blip r:embed="rId4"/>
          <a:stretch>
            <a:fillRect/>
          </a:stretch>
        </p:blipFill>
        <p:spPr>
          <a:xfrm>
            <a:off x="7810680" y="3447551"/>
            <a:ext cx="2755720" cy="1364978"/>
          </a:xfrm>
          <a:prstGeom prst="rect">
            <a:avLst/>
          </a:prstGeom>
        </p:spPr>
      </p:pic>
      <p:pic>
        <p:nvPicPr>
          <p:cNvPr id="8" name="Picture 7">
            <a:extLst>
              <a:ext uri="{FF2B5EF4-FFF2-40B4-BE49-F238E27FC236}">
                <a16:creationId xmlns:a16="http://schemas.microsoft.com/office/drawing/2014/main" id="{BE592EBA-6385-4DF4-8CBB-F2184A5BB2DB}"/>
              </a:ext>
            </a:extLst>
          </p:cNvPr>
          <p:cNvPicPr>
            <a:picLocks noChangeAspect="1"/>
          </p:cNvPicPr>
          <p:nvPr/>
        </p:nvPicPr>
        <p:blipFill>
          <a:blip r:embed="rId5"/>
          <a:stretch>
            <a:fillRect/>
          </a:stretch>
        </p:blipFill>
        <p:spPr>
          <a:xfrm>
            <a:off x="1625082" y="6064012"/>
            <a:ext cx="6952501" cy="179800"/>
          </a:xfrm>
          <a:prstGeom prst="rect">
            <a:avLst/>
          </a:prstGeom>
        </p:spPr>
      </p:pic>
      <p:pic>
        <p:nvPicPr>
          <p:cNvPr id="10" name="Picture 9" descr="A close up of a sign&#10;&#10;Description automatically generated">
            <a:extLst>
              <a:ext uri="{FF2B5EF4-FFF2-40B4-BE49-F238E27FC236}">
                <a16:creationId xmlns:a16="http://schemas.microsoft.com/office/drawing/2014/main" id="{14E89ADF-4EF2-48AD-BC84-53318F00EE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Tree>
    <p:extLst>
      <p:ext uri="{BB962C8B-B14F-4D97-AF65-F5344CB8AC3E}">
        <p14:creationId xmlns:p14="http://schemas.microsoft.com/office/powerpoint/2010/main" val="308550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5E7D-1BA6-4AFE-A9E7-AF79D8E95BAF}"/>
              </a:ext>
            </a:extLst>
          </p:cNvPr>
          <p:cNvSpPr>
            <a:spLocks noGrp="1"/>
          </p:cNvSpPr>
          <p:nvPr>
            <p:ph type="title"/>
          </p:nvPr>
        </p:nvSpPr>
        <p:spPr/>
        <p:txBody>
          <a:bodyPr/>
          <a:lstStyle/>
          <a:p>
            <a:r>
              <a:rPr lang="en-IN" dirty="0"/>
              <a:t>Global vs Partitioned Scheduling</a:t>
            </a:r>
          </a:p>
        </p:txBody>
      </p:sp>
      <p:sp>
        <p:nvSpPr>
          <p:cNvPr id="3" name="Content Placeholder 2">
            <a:extLst>
              <a:ext uri="{FF2B5EF4-FFF2-40B4-BE49-F238E27FC236}">
                <a16:creationId xmlns:a16="http://schemas.microsoft.com/office/drawing/2014/main" id="{05415514-052A-415C-AF1C-89D093C008B1}"/>
              </a:ext>
            </a:extLst>
          </p:cNvPr>
          <p:cNvSpPr>
            <a:spLocks noGrp="1"/>
          </p:cNvSpPr>
          <p:nvPr>
            <p:ph idx="1"/>
          </p:nvPr>
        </p:nvSpPr>
        <p:spPr/>
        <p:txBody>
          <a:bodyPr>
            <a:normAutofit/>
          </a:bodyPr>
          <a:lstStyle/>
          <a:p>
            <a:r>
              <a:rPr lang="en-IN" sz="2000" dirty="0"/>
              <a:t>There are task sets that are schedulable only with a </a:t>
            </a:r>
            <a:r>
              <a:rPr lang="en-IN" sz="2000" dirty="0">
                <a:solidFill>
                  <a:srgbClr val="0070C0"/>
                </a:solidFill>
              </a:rPr>
              <a:t>partitioned scheduler</a:t>
            </a:r>
          </a:p>
          <a:p>
            <a:r>
              <a:rPr lang="en-IN" sz="2000" dirty="0"/>
              <a:t>Example for 2 cores (assume that each core is scheduled with EDF)</a:t>
            </a:r>
          </a:p>
        </p:txBody>
      </p:sp>
      <p:sp>
        <p:nvSpPr>
          <p:cNvPr id="4" name="Footer Placeholder 3">
            <a:extLst>
              <a:ext uri="{FF2B5EF4-FFF2-40B4-BE49-F238E27FC236}">
                <a16:creationId xmlns:a16="http://schemas.microsoft.com/office/drawing/2014/main" id="{9FF8CD90-F782-4F4E-85C7-05CD8C263A92}"/>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E3C46021-26B7-46C7-B86C-DCE9781BEB48}"/>
              </a:ext>
            </a:extLst>
          </p:cNvPr>
          <p:cNvSpPr>
            <a:spLocks noGrp="1"/>
          </p:cNvSpPr>
          <p:nvPr>
            <p:ph type="sldNum" sz="quarter" idx="12"/>
          </p:nvPr>
        </p:nvSpPr>
        <p:spPr/>
        <p:txBody>
          <a:bodyPr/>
          <a:lstStyle/>
          <a:p>
            <a:fld id="{401CF334-2D5C-4859-84A6-CA7E6E43FAEB}" type="slidenum">
              <a:rPr lang="en-US" smtClean="0"/>
              <a:t>29</a:t>
            </a:fld>
            <a:endParaRPr lang="en-US"/>
          </a:p>
        </p:txBody>
      </p:sp>
      <p:pic>
        <p:nvPicPr>
          <p:cNvPr id="9" name="Picture 8" descr="A close up of a sign&#10;&#10;Description automatically generated">
            <a:extLst>
              <a:ext uri="{FF2B5EF4-FFF2-40B4-BE49-F238E27FC236}">
                <a16:creationId xmlns:a16="http://schemas.microsoft.com/office/drawing/2014/main" id="{DF30B013-F5A9-4263-AC78-4F6995A0F1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10" name="Picture 9">
            <a:extLst>
              <a:ext uri="{FF2B5EF4-FFF2-40B4-BE49-F238E27FC236}">
                <a16:creationId xmlns:a16="http://schemas.microsoft.com/office/drawing/2014/main" id="{DC60F6A1-C71A-4687-AB5B-CEA8ABEAE77E}"/>
              </a:ext>
            </a:extLst>
          </p:cNvPr>
          <p:cNvPicPr>
            <a:picLocks noChangeAspect="1"/>
          </p:cNvPicPr>
          <p:nvPr/>
        </p:nvPicPr>
        <p:blipFill>
          <a:blip r:embed="rId3"/>
          <a:stretch>
            <a:fillRect/>
          </a:stretch>
        </p:blipFill>
        <p:spPr>
          <a:xfrm>
            <a:off x="1697662" y="2906049"/>
            <a:ext cx="6931988" cy="3506943"/>
          </a:xfrm>
          <a:prstGeom prst="rect">
            <a:avLst/>
          </a:prstGeom>
        </p:spPr>
      </p:pic>
    </p:spTree>
    <p:extLst>
      <p:ext uri="{BB962C8B-B14F-4D97-AF65-F5344CB8AC3E}">
        <p14:creationId xmlns:p14="http://schemas.microsoft.com/office/powerpoint/2010/main" val="12564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453715"/>
            <a:ext cx="10972800" cy="1143000"/>
          </a:xfrm>
        </p:spPr>
        <p:txBody>
          <a:bodyPr>
            <a:normAutofit/>
          </a:bodyPr>
          <a:lstStyle/>
          <a:p>
            <a:r>
              <a:rPr lang="en-IN" sz="3300" dirty="0"/>
              <a:t>Classification of multiprocessor scheduling algorithms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3</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8" name="Picture 7">
            <a:extLst>
              <a:ext uri="{FF2B5EF4-FFF2-40B4-BE49-F238E27FC236}">
                <a16:creationId xmlns:a16="http://schemas.microsoft.com/office/drawing/2014/main" id="{6CD11897-AEA7-44F7-A2A0-B6EA1D29BDD2}"/>
              </a:ext>
            </a:extLst>
          </p:cNvPr>
          <p:cNvPicPr>
            <a:picLocks noChangeAspect="1"/>
          </p:cNvPicPr>
          <p:nvPr/>
        </p:nvPicPr>
        <p:blipFill>
          <a:blip r:embed="rId3"/>
          <a:stretch>
            <a:fillRect/>
          </a:stretch>
        </p:blipFill>
        <p:spPr>
          <a:xfrm>
            <a:off x="3981630" y="1613040"/>
            <a:ext cx="5009970" cy="3719981"/>
          </a:xfrm>
          <a:prstGeom prst="rect">
            <a:avLst/>
          </a:prstGeom>
        </p:spPr>
      </p:pic>
      <p:sp>
        <p:nvSpPr>
          <p:cNvPr id="12" name="Speech Bubble: Rectangle with Corners Rounded 11">
            <a:extLst>
              <a:ext uri="{FF2B5EF4-FFF2-40B4-BE49-F238E27FC236}">
                <a16:creationId xmlns:a16="http://schemas.microsoft.com/office/drawing/2014/main" id="{A24128D8-09D6-4332-99D2-0A0476A4FC7B}"/>
              </a:ext>
            </a:extLst>
          </p:cNvPr>
          <p:cNvSpPr/>
          <p:nvPr/>
        </p:nvSpPr>
        <p:spPr>
          <a:xfrm>
            <a:off x="1408540" y="2877587"/>
            <a:ext cx="1895261" cy="642008"/>
          </a:xfrm>
          <a:prstGeom prst="wedgeRoundRectCallout">
            <a:avLst>
              <a:gd name="adj1" fmla="val 61122"/>
              <a:gd name="adj2" fmla="val 21937"/>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BC282E2D-D5BD-42B9-B412-F1C6E02CCE09}"/>
              </a:ext>
            </a:extLst>
          </p:cNvPr>
          <p:cNvSpPr txBox="1"/>
          <p:nvPr/>
        </p:nvSpPr>
        <p:spPr>
          <a:xfrm>
            <a:off x="1289370" y="2965597"/>
            <a:ext cx="2133600" cy="553998"/>
          </a:xfrm>
          <a:prstGeom prst="rect">
            <a:avLst/>
          </a:prstGeom>
          <a:noFill/>
          <a:ln>
            <a:noFill/>
          </a:ln>
        </p:spPr>
        <p:txBody>
          <a:bodyPr wrap="square" rtlCol="0">
            <a:spAutoFit/>
          </a:bodyPr>
          <a:lstStyle/>
          <a:p>
            <a:pPr algn="ctr"/>
            <a:r>
              <a:rPr lang="en-IN" sz="1000" b="1" dirty="0">
                <a:solidFill>
                  <a:srgbClr val="0070C0"/>
                </a:solidFill>
              </a:rPr>
              <a:t>Job-level dynamic-priority (JLDP) scheduling</a:t>
            </a:r>
            <a:br>
              <a:rPr lang="en-IN" sz="1000" dirty="0"/>
            </a:br>
            <a:r>
              <a:rPr lang="en-IN" sz="1000" b="1" dirty="0"/>
              <a:t>Each job has a varying priority</a:t>
            </a:r>
          </a:p>
        </p:txBody>
      </p:sp>
      <p:sp>
        <p:nvSpPr>
          <p:cNvPr id="14" name="TextBox 13">
            <a:extLst>
              <a:ext uri="{FF2B5EF4-FFF2-40B4-BE49-F238E27FC236}">
                <a16:creationId xmlns:a16="http://schemas.microsoft.com/office/drawing/2014/main" id="{2C924BAD-3922-489B-8841-8E8CBF4E92FC}"/>
              </a:ext>
            </a:extLst>
          </p:cNvPr>
          <p:cNvSpPr txBox="1"/>
          <p:nvPr/>
        </p:nvSpPr>
        <p:spPr>
          <a:xfrm>
            <a:off x="3303801" y="3060091"/>
            <a:ext cx="805029" cy="276999"/>
          </a:xfrm>
          <a:prstGeom prst="rect">
            <a:avLst/>
          </a:prstGeom>
          <a:noFill/>
          <a:ln>
            <a:noFill/>
          </a:ln>
        </p:spPr>
        <p:txBody>
          <a:bodyPr wrap="none" rtlCol="0">
            <a:spAutoFit/>
          </a:bodyPr>
          <a:lstStyle/>
          <a:p>
            <a:r>
              <a:rPr lang="en-IN" sz="1200" dirty="0"/>
              <a:t>Dynamic</a:t>
            </a:r>
          </a:p>
        </p:txBody>
      </p:sp>
      <p:sp>
        <p:nvSpPr>
          <p:cNvPr id="15" name="Speech Bubble: Rectangle with Corners Rounded 14">
            <a:extLst>
              <a:ext uri="{FF2B5EF4-FFF2-40B4-BE49-F238E27FC236}">
                <a16:creationId xmlns:a16="http://schemas.microsoft.com/office/drawing/2014/main" id="{80745C6C-6FE6-445D-9AAC-1733E29B1BB0}"/>
              </a:ext>
            </a:extLst>
          </p:cNvPr>
          <p:cNvSpPr/>
          <p:nvPr/>
        </p:nvSpPr>
        <p:spPr>
          <a:xfrm>
            <a:off x="1408540" y="3649042"/>
            <a:ext cx="1895261" cy="642008"/>
          </a:xfrm>
          <a:prstGeom prst="wedgeRoundRectCallout">
            <a:avLst>
              <a:gd name="adj1" fmla="val 61122"/>
              <a:gd name="adj2" fmla="val 21937"/>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6" name="TextBox 15">
            <a:extLst>
              <a:ext uri="{FF2B5EF4-FFF2-40B4-BE49-F238E27FC236}">
                <a16:creationId xmlns:a16="http://schemas.microsoft.com/office/drawing/2014/main" id="{BBF8A481-EAE3-4CC0-9F37-37FCB7A9127C}"/>
              </a:ext>
            </a:extLst>
          </p:cNvPr>
          <p:cNvSpPr txBox="1"/>
          <p:nvPr/>
        </p:nvSpPr>
        <p:spPr>
          <a:xfrm>
            <a:off x="1289370" y="3737052"/>
            <a:ext cx="2133600" cy="553998"/>
          </a:xfrm>
          <a:prstGeom prst="rect">
            <a:avLst/>
          </a:prstGeom>
          <a:noFill/>
          <a:ln>
            <a:noFill/>
          </a:ln>
        </p:spPr>
        <p:txBody>
          <a:bodyPr wrap="square" rtlCol="0">
            <a:spAutoFit/>
          </a:bodyPr>
          <a:lstStyle/>
          <a:p>
            <a:pPr algn="ctr"/>
            <a:r>
              <a:rPr lang="en-IN" sz="1000" b="1" dirty="0">
                <a:solidFill>
                  <a:srgbClr val="0070C0"/>
                </a:solidFill>
              </a:rPr>
              <a:t>Job-level fixed-priority </a:t>
            </a:r>
            <a:br>
              <a:rPr lang="en-IN" sz="1000" b="1" dirty="0">
                <a:solidFill>
                  <a:srgbClr val="0070C0"/>
                </a:solidFill>
              </a:rPr>
            </a:br>
            <a:r>
              <a:rPr lang="en-IN" sz="1000" b="1" dirty="0">
                <a:solidFill>
                  <a:srgbClr val="0070C0"/>
                </a:solidFill>
              </a:rPr>
              <a:t>(JLFP) scheduling</a:t>
            </a:r>
            <a:br>
              <a:rPr lang="en-IN" sz="1000" dirty="0"/>
            </a:br>
            <a:r>
              <a:rPr lang="en-IN" sz="1000" b="1" dirty="0"/>
              <a:t>Each job has a fixed priority</a:t>
            </a:r>
          </a:p>
        </p:txBody>
      </p:sp>
      <p:sp>
        <p:nvSpPr>
          <p:cNvPr id="17" name="TextBox 16">
            <a:extLst>
              <a:ext uri="{FF2B5EF4-FFF2-40B4-BE49-F238E27FC236}">
                <a16:creationId xmlns:a16="http://schemas.microsoft.com/office/drawing/2014/main" id="{8962DE74-2707-4542-9D09-EDAC75BCED36}"/>
              </a:ext>
            </a:extLst>
          </p:cNvPr>
          <p:cNvSpPr txBox="1"/>
          <p:nvPr/>
        </p:nvSpPr>
        <p:spPr>
          <a:xfrm>
            <a:off x="3542140" y="3873390"/>
            <a:ext cx="540533" cy="461665"/>
          </a:xfrm>
          <a:prstGeom prst="rect">
            <a:avLst/>
          </a:prstGeom>
          <a:noFill/>
          <a:ln>
            <a:noFill/>
          </a:ln>
        </p:spPr>
        <p:txBody>
          <a:bodyPr wrap="none" rtlCol="0">
            <a:spAutoFit/>
          </a:bodyPr>
          <a:lstStyle/>
          <a:p>
            <a:r>
              <a:rPr lang="en-IN" sz="1200" dirty="0"/>
              <a:t>Job </a:t>
            </a:r>
            <a:br>
              <a:rPr lang="en-IN" sz="1200" dirty="0"/>
            </a:br>
            <a:r>
              <a:rPr lang="en-IN" sz="1200" dirty="0"/>
              <a:t>static</a:t>
            </a:r>
          </a:p>
        </p:txBody>
      </p:sp>
      <p:sp>
        <p:nvSpPr>
          <p:cNvPr id="18" name="Speech Bubble: Rectangle with Corners Rounded 17">
            <a:extLst>
              <a:ext uri="{FF2B5EF4-FFF2-40B4-BE49-F238E27FC236}">
                <a16:creationId xmlns:a16="http://schemas.microsoft.com/office/drawing/2014/main" id="{4CED7527-B9B1-4F07-8028-13DB4DFAE82B}"/>
              </a:ext>
            </a:extLst>
          </p:cNvPr>
          <p:cNvSpPr/>
          <p:nvPr/>
        </p:nvSpPr>
        <p:spPr>
          <a:xfrm>
            <a:off x="1418700" y="4503187"/>
            <a:ext cx="1895261" cy="642008"/>
          </a:xfrm>
          <a:prstGeom prst="wedgeRoundRectCallout">
            <a:avLst>
              <a:gd name="adj1" fmla="val 61122"/>
              <a:gd name="adj2" fmla="val 21937"/>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19" name="TextBox 18">
            <a:extLst>
              <a:ext uri="{FF2B5EF4-FFF2-40B4-BE49-F238E27FC236}">
                <a16:creationId xmlns:a16="http://schemas.microsoft.com/office/drawing/2014/main" id="{3A334B05-D42A-4859-AC9C-142A67459324}"/>
              </a:ext>
            </a:extLst>
          </p:cNvPr>
          <p:cNvSpPr txBox="1"/>
          <p:nvPr/>
        </p:nvSpPr>
        <p:spPr>
          <a:xfrm>
            <a:off x="1299530" y="4591197"/>
            <a:ext cx="2133600" cy="400110"/>
          </a:xfrm>
          <a:prstGeom prst="rect">
            <a:avLst/>
          </a:prstGeom>
          <a:noFill/>
          <a:ln>
            <a:noFill/>
          </a:ln>
        </p:spPr>
        <p:txBody>
          <a:bodyPr wrap="square" rtlCol="0">
            <a:spAutoFit/>
          </a:bodyPr>
          <a:lstStyle/>
          <a:p>
            <a:pPr algn="ctr"/>
            <a:r>
              <a:rPr lang="en-IN" sz="1000" b="1" dirty="0">
                <a:solidFill>
                  <a:srgbClr val="0070C0"/>
                </a:solidFill>
              </a:rPr>
              <a:t>Fixed-priority scheduling</a:t>
            </a:r>
            <a:br>
              <a:rPr lang="en-IN" sz="1000" dirty="0"/>
            </a:br>
            <a:r>
              <a:rPr lang="en-IN" sz="1000" b="1" dirty="0"/>
              <a:t>Each task has a fixed priority</a:t>
            </a:r>
          </a:p>
        </p:txBody>
      </p:sp>
      <p:sp>
        <p:nvSpPr>
          <p:cNvPr id="20" name="TextBox 19">
            <a:extLst>
              <a:ext uri="{FF2B5EF4-FFF2-40B4-BE49-F238E27FC236}">
                <a16:creationId xmlns:a16="http://schemas.microsoft.com/office/drawing/2014/main" id="{0A765CFC-E386-4CA9-AD7E-24247A0C900C}"/>
              </a:ext>
            </a:extLst>
          </p:cNvPr>
          <p:cNvSpPr txBox="1"/>
          <p:nvPr/>
        </p:nvSpPr>
        <p:spPr>
          <a:xfrm>
            <a:off x="3499694" y="4731588"/>
            <a:ext cx="540533" cy="461665"/>
          </a:xfrm>
          <a:prstGeom prst="rect">
            <a:avLst/>
          </a:prstGeom>
          <a:noFill/>
          <a:ln>
            <a:noFill/>
          </a:ln>
        </p:spPr>
        <p:txBody>
          <a:bodyPr wrap="none" rtlCol="0">
            <a:spAutoFit/>
          </a:bodyPr>
          <a:lstStyle/>
          <a:p>
            <a:r>
              <a:rPr lang="en-IN" sz="1200" dirty="0"/>
              <a:t>Task</a:t>
            </a:r>
          </a:p>
          <a:p>
            <a:r>
              <a:rPr lang="en-IN" sz="1200" dirty="0"/>
              <a:t>static</a:t>
            </a:r>
          </a:p>
        </p:txBody>
      </p:sp>
      <p:sp>
        <p:nvSpPr>
          <p:cNvPr id="21" name="Speech Bubble: Rectangle with Corners Rounded 20">
            <a:extLst>
              <a:ext uri="{FF2B5EF4-FFF2-40B4-BE49-F238E27FC236}">
                <a16:creationId xmlns:a16="http://schemas.microsoft.com/office/drawing/2014/main" id="{82B11C2B-8B77-445B-90DF-2D8DB137E905}"/>
              </a:ext>
            </a:extLst>
          </p:cNvPr>
          <p:cNvSpPr/>
          <p:nvPr/>
        </p:nvSpPr>
        <p:spPr>
          <a:xfrm>
            <a:off x="1560940" y="5529347"/>
            <a:ext cx="1895261" cy="642008"/>
          </a:xfrm>
          <a:prstGeom prst="wedgeRoundRectCallout">
            <a:avLst>
              <a:gd name="adj1" fmla="val 89534"/>
              <a:gd name="adj2" fmla="val -50860"/>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2" name="TextBox 21">
            <a:extLst>
              <a:ext uri="{FF2B5EF4-FFF2-40B4-BE49-F238E27FC236}">
                <a16:creationId xmlns:a16="http://schemas.microsoft.com/office/drawing/2014/main" id="{21FE621B-2BA7-458F-8882-CC2011214BF9}"/>
              </a:ext>
            </a:extLst>
          </p:cNvPr>
          <p:cNvSpPr txBox="1"/>
          <p:nvPr/>
        </p:nvSpPr>
        <p:spPr>
          <a:xfrm>
            <a:off x="1441770" y="5617357"/>
            <a:ext cx="2133600" cy="553998"/>
          </a:xfrm>
          <a:prstGeom prst="rect">
            <a:avLst/>
          </a:prstGeom>
          <a:noFill/>
          <a:ln>
            <a:noFill/>
          </a:ln>
        </p:spPr>
        <p:txBody>
          <a:bodyPr wrap="square" rtlCol="0">
            <a:spAutoFit/>
          </a:bodyPr>
          <a:lstStyle/>
          <a:p>
            <a:pPr algn="ctr"/>
            <a:r>
              <a:rPr lang="en-IN" sz="1000" b="1" dirty="0">
                <a:solidFill>
                  <a:srgbClr val="0070C0"/>
                </a:solidFill>
              </a:rPr>
              <a:t>Partitioned Scheduling</a:t>
            </a:r>
            <a:br>
              <a:rPr lang="en-IN" sz="1000" dirty="0"/>
            </a:br>
            <a:r>
              <a:rPr lang="en-IN" sz="1000" b="1" dirty="0"/>
              <a:t>Task cannot migrate between cores</a:t>
            </a:r>
          </a:p>
        </p:txBody>
      </p:sp>
      <p:sp>
        <p:nvSpPr>
          <p:cNvPr id="23" name="TextBox 22">
            <a:extLst>
              <a:ext uri="{FF2B5EF4-FFF2-40B4-BE49-F238E27FC236}">
                <a16:creationId xmlns:a16="http://schemas.microsoft.com/office/drawing/2014/main" id="{CB033E70-1882-4DFB-88C0-E0E79C536853}"/>
              </a:ext>
            </a:extLst>
          </p:cNvPr>
          <p:cNvSpPr txBox="1"/>
          <p:nvPr/>
        </p:nvSpPr>
        <p:spPr>
          <a:xfrm>
            <a:off x="4269001" y="5333021"/>
            <a:ext cx="559769" cy="276999"/>
          </a:xfrm>
          <a:prstGeom prst="rect">
            <a:avLst/>
          </a:prstGeom>
          <a:noFill/>
          <a:ln>
            <a:noFill/>
          </a:ln>
        </p:spPr>
        <p:txBody>
          <a:bodyPr wrap="none" rtlCol="0">
            <a:spAutoFit/>
          </a:bodyPr>
          <a:lstStyle/>
          <a:p>
            <a:r>
              <a:rPr lang="en-IN" sz="1200" dirty="0"/>
              <a:t>None</a:t>
            </a:r>
          </a:p>
        </p:txBody>
      </p:sp>
      <p:sp>
        <p:nvSpPr>
          <p:cNvPr id="27" name="Speech Bubble: Rectangle with Corners Rounded 26">
            <a:extLst>
              <a:ext uri="{FF2B5EF4-FFF2-40B4-BE49-F238E27FC236}">
                <a16:creationId xmlns:a16="http://schemas.microsoft.com/office/drawing/2014/main" id="{7AB5C33F-5688-4808-87C3-1FE9FDBF42E1}"/>
              </a:ext>
            </a:extLst>
          </p:cNvPr>
          <p:cNvSpPr/>
          <p:nvPr/>
        </p:nvSpPr>
        <p:spPr>
          <a:xfrm>
            <a:off x="3948539" y="5722387"/>
            <a:ext cx="1895261" cy="642008"/>
          </a:xfrm>
          <a:prstGeom prst="wedgeRoundRectCallout">
            <a:avLst>
              <a:gd name="adj1" fmla="val 46648"/>
              <a:gd name="adj2" fmla="val -74598"/>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8" name="TextBox 27">
            <a:extLst>
              <a:ext uri="{FF2B5EF4-FFF2-40B4-BE49-F238E27FC236}">
                <a16:creationId xmlns:a16="http://schemas.microsoft.com/office/drawing/2014/main" id="{ABA64341-A6FB-4B78-964D-97C142A5A225}"/>
              </a:ext>
            </a:extLst>
          </p:cNvPr>
          <p:cNvSpPr txBox="1"/>
          <p:nvPr/>
        </p:nvSpPr>
        <p:spPr>
          <a:xfrm>
            <a:off x="3829370" y="5810397"/>
            <a:ext cx="2133600" cy="553998"/>
          </a:xfrm>
          <a:prstGeom prst="rect">
            <a:avLst/>
          </a:prstGeom>
          <a:noFill/>
          <a:ln>
            <a:noFill/>
          </a:ln>
        </p:spPr>
        <p:txBody>
          <a:bodyPr wrap="square" rtlCol="0">
            <a:spAutoFit/>
          </a:bodyPr>
          <a:lstStyle/>
          <a:p>
            <a:pPr algn="ctr"/>
            <a:r>
              <a:rPr lang="en-IN" sz="1000" b="1" dirty="0">
                <a:solidFill>
                  <a:srgbClr val="0070C0"/>
                </a:solidFill>
              </a:rPr>
              <a:t>Semi=Partitioned Scheduling</a:t>
            </a:r>
            <a:br>
              <a:rPr lang="en-IN" sz="1000" dirty="0"/>
            </a:br>
            <a:r>
              <a:rPr lang="en-IN" sz="1000" dirty="0"/>
              <a:t>Some of the </a:t>
            </a:r>
            <a:r>
              <a:rPr lang="en-IN" sz="1000" b="1" dirty="0"/>
              <a:t>tasks can migrate between cores</a:t>
            </a:r>
          </a:p>
        </p:txBody>
      </p:sp>
      <p:sp>
        <p:nvSpPr>
          <p:cNvPr id="29" name="TextBox 28">
            <a:extLst>
              <a:ext uri="{FF2B5EF4-FFF2-40B4-BE49-F238E27FC236}">
                <a16:creationId xmlns:a16="http://schemas.microsoft.com/office/drawing/2014/main" id="{76328665-D273-48D9-8400-4650E272EBA8}"/>
              </a:ext>
            </a:extLst>
          </p:cNvPr>
          <p:cNvSpPr txBox="1"/>
          <p:nvPr/>
        </p:nvSpPr>
        <p:spPr>
          <a:xfrm>
            <a:off x="5530285" y="5342809"/>
            <a:ext cx="627031" cy="276999"/>
          </a:xfrm>
          <a:prstGeom prst="rect">
            <a:avLst/>
          </a:prstGeom>
          <a:noFill/>
          <a:ln>
            <a:noFill/>
          </a:ln>
        </p:spPr>
        <p:txBody>
          <a:bodyPr wrap="none" rtlCol="0">
            <a:spAutoFit/>
          </a:bodyPr>
          <a:lstStyle/>
          <a:p>
            <a:r>
              <a:rPr lang="en-IN" sz="1200" dirty="0"/>
              <a:t>Partial</a:t>
            </a:r>
          </a:p>
        </p:txBody>
      </p:sp>
      <p:sp>
        <p:nvSpPr>
          <p:cNvPr id="30" name="Speech Bubble: Rectangle with Corners Rounded 29">
            <a:extLst>
              <a:ext uri="{FF2B5EF4-FFF2-40B4-BE49-F238E27FC236}">
                <a16:creationId xmlns:a16="http://schemas.microsoft.com/office/drawing/2014/main" id="{105ACBA9-0DD0-4555-9A87-7FEAD340AA23}"/>
              </a:ext>
            </a:extLst>
          </p:cNvPr>
          <p:cNvSpPr/>
          <p:nvPr/>
        </p:nvSpPr>
        <p:spPr>
          <a:xfrm>
            <a:off x="5976884" y="5732175"/>
            <a:ext cx="1895261" cy="642008"/>
          </a:xfrm>
          <a:prstGeom prst="wedgeRoundRectCallout">
            <a:avLst>
              <a:gd name="adj1" fmla="val -44485"/>
              <a:gd name="adj2" fmla="val -74598"/>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31" name="TextBox 30">
            <a:extLst>
              <a:ext uri="{FF2B5EF4-FFF2-40B4-BE49-F238E27FC236}">
                <a16:creationId xmlns:a16="http://schemas.microsoft.com/office/drawing/2014/main" id="{5571B60F-A8C4-4D61-9CD5-3E74DACD71E8}"/>
              </a:ext>
            </a:extLst>
          </p:cNvPr>
          <p:cNvSpPr txBox="1"/>
          <p:nvPr/>
        </p:nvSpPr>
        <p:spPr>
          <a:xfrm>
            <a:off x="5857715" y="5708425"/>
            <a:ext cx="2133600" cy="707886"/>
          </a:xfrm>
          <a:prstGeom prst="rect">
            <a:avLst/>
          </a:prstGeom>
          <a:noFill/>
          <a:ln>
            <a:noFill/>
          </a:ln>
        </p:spPr>
        <p:txBody>
          <a:bodyPr wrap="square" rtlCol="0">
            <a:spAutoFit/>
          </a:bodyPr>
          <a:lstStyle/>
          <a:p>
            <a:pPr algn="ctr"/>
            <a:r>
              <a:rPr lang="en-IN" sz="1000" b="1" dirty="0">
                <a:solidFill>
                  <a:srgbClr val="0070C0"/>
                </a:solidFill>
              </a:rPr>
              <a:t>Cluster Scheduling</a:t>
            </a:r>
            <a:br>
              <a:rPr lang="en-IN" sz="1000" dirty="0"/>
            </a:br>
            <a:r>
              <a:rPr lang="en-IN" sz="1000" dirty="0"/>
              <a:t>Some of the </a:t>
            </a:r>
            <a:r>
              <a:rPr lang="en-IN" sz="1000" b="1" dirty="0"/>
              <a:t>tasks can migrate between some pre-specified cores</a:t>
            </a:r>
          </a:p>
        </p:txBody>
      </p:sp>
      <p:sp>
        <p:nvSpPr>
          <p:cNvPr id="32" name="TextBox 31">
            <a:extLst>
              <a:ext uri="{FF2B5EF4-FFF2-40B4-BE49-F238E27FC236}">
                <a16:creationId xmlns:a16="http://schemas.microsoft.com/office/drawing/2014/main" id="{C2CF29D6-8D9B-4A29-B687-F37734AABEE8}"/>
              </a:ext>
            </a:extLst>
          </p:cNvPr>
          <p:cNvSpPr txBox="1"/>
          <p:nvPr/>
        </p:nvSpPr>
        <p:spPr>
          <a:xfrm>
            <a:off x="6834485" y="5333020"/>
            <a:ext cx="452368" cy="276999"/>
          </a:xfrm>
          <a:prstGeom prst="rect">
            <a:avLst/>
          </a:prstGeom>
          <a:noFill/>
          <a:ln>
            <a:noFill/>
          </a:ln>
        </p:spPr>
        <p:txBody>
          <a:bodyPr wrap="none" rtlCol="0">
            <a:spAutoFit/>
          </a:bodyPr>
          <a:lstStyle/>
          <a:p>
            <a:r>
              <a:rPr lang="en-IN" sz="1200" dirty="0"/>
              <a:t>Full</a:t>
            </a:r>
          </a:p>
        </p:txBody>
      </p:sp>
      <p:sp>
        <p:nvSpPr>
          <p:cNvPr id="34" name="Speech Bubble: Rectangle with Corners Rounded 33">
            <a:extLst>
              <a:ext uri="{FF2B5EF4-FFF2-40B4-BE49-F238E27FC236}">
                <a16:creationId xmlns:a16="http://schemas.microsoft.com/office/drawing/2014/main" id="{355B1E5B-DF15-4DB5-9427-FC598A8AD61F}"/>
              </a:ext>
            </a:extLst>
          </p:cNvPr>
          <p:cNvSpPr/>
          <p:nvPr/>
        </p:nvSpPr>
        <p:spPr>
          <a:xfrm>
            <a:off x="8059684" y="5711855"/>
            <a:ext cx="1895261" cy="642008"/>
          </a:xfrm>
          <a:prstGeom prst="wedgeRoundRectCallout">
            <a:avLst>
              <a:gd name="adj1" fmla="val -87371"/>
              <a:gd name="adj2" fmla="val -88841"/>
              <a:gd name="adj3" fmla="val 16667"/>
            </a:avLst>
          </a:prstGeom>
          <a:noFill/>
          <a:ln w="25400">
            <a:solidFill>
              <a:srgbClr val="C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35" name="TextBox 34">
            <a:extLst>
              <a:ext uri="{FF2B5EF4-FFF2-40B4-BE49-F238E27FC236}">
                <a16:creationId xmlns:a16="http://schemas.microsoft.com/office/drawing/2014/main" id="{338DC72C-A3D8-4746-863C-B8615B55E1D8}"/>
              </a:ext>
            </a:extLst>
          </p:cNvPr>
          <p:cNvSpPr txBox="1"/>
          <p:nvPr/>
        </p:nvSpPr>
        <p:spPr>
          <a:xfrm>
            <a:off x="7940515" y="5749065"/>
            <a:ext cx="2133600" cy="553998"/>
          </a:xfrm>
          <a:prstGeom prst="rect">
            <a:avLst/>
          </a:prstGeom>
          <a:noFill/>
          <a:ln>
            <a:noFill/>
          </a:ln>
        </p:spPr>
        <p:txBody>
          <a:bodyPr wrap="square" rtlCol="0">
            <a:spAutoFit/>
          </a:bodyPr>
          <a:lstStyle/>
          <a:p>
            <a:pPr algn="ctr"/>
            <a:r>
              <a:rPr lang="en-IN" sz="1000" b="1" dirty="0">
                <a:solidFill>
                  <a:srgbClr val="0070C0"/>
                </a:solidFill>
              </a:rPr>
              <a:t>Global Scheduling</a:t>
            </a:r>
            <a:br>
              <a:rPr lang="en-IN" sz="1000" dirty="0"/>
            </a:br>
            <a:r>
              <a:rPr lang="en-IN" sz="1000" dirty="0"/>
              <a:t>Any </a:t>
            </a:r>
            <a:r>
              <a:rPr lang="en-IN" sz="1000" b="1" dirty="0"/>
              <a:t>task is allowed to migrate between cores</a:t>
            </a:r>
          </a:p>
        </p:txBody>
      </p:sp>
    </p:spTree>
    <p:extLst>
      <p:ext uri="{BB962C8B-B14F-4D97-AF65-F5344CB8AC3E}">
        <p14:creationId xmlns:p14="http://schemas.microsoft.com/office/powerpoint/2010/main" val="422917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P spid="16" grpId="0"/>
      <p:bldP spid="17" grpId="0"/>
      <p:bldP spid="18" grpId="0" animBg="1"/>
      <p:bldP spid="19" grpId="0"/>
      <p:bldP spid="20" grpId="0"/>
      <p:bldP spid="21" grpId="0" animBg="1"/>
      <p:bldP spid="22" grpId="0"/>
      <p:bldP spid="23" grpId="0"/>
      <p:bldP spid="27" grpId="0" animBg="1"/>
      <p:bldP spid="28" grpId="0"/>
      <p:bldP spid="29" grpId="0"/>
      <p:bldP spid="30" grpId="0" animBg="1"/>
      <p:bldP spid="31" grpId="0"/>
      <p:bldP spid="32" grpId="0"/>
      <p:bldP spid="34" grpId="0" animBg="1"/>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28AC-9601-4B5A-A075-E49F5EC6DBEC}"/>
              </a:ext>
            </a:extLst>
          </p:cNvPr>
          <p:cNvSpPr>
            <a:spLocks noGrp="1"/>
          </p:cNvSpPr>
          <p:nvPr>
            <p:ph type="title"/>
          </p:nvPr>
        </p:nvSpPr>
        <p:spPr/>
        <p:txBody>
          <a:bodyPr/>
          <a:lstStyle/>
          <a:p>
            <a:r>
              <a:rPr lang="en-IN" dirty="0"/>
              <a:t>  Global           vs      Partitioned</a:t>
            </a:r>
          </a:p>
        </p:txBody>
      </p:sp>
      <p:pic>
        <p:nvPicPr>
          <p:cNvPr id="6" name="Content Placeholder 5">
            <a:extLst>
              <a:ext uri="{FF2B5EF4-FFF2-40B4-BE49-F238E27FC236}">
                <a16:creationId xmlns:a16="http://schemas.microsoft.com/office/drawing/2014/main" id="{DD144F83-CE20-4BAC-811D-68BA42ADD5D4}"/>
              </a:ext>
            </a:extLst>
          </p:cNvPr>
          <p:cNvPicPr>
            <a:picLocks noGrp="1" noChangeAspect="1"/>
          </p:cNvPicPr>
          <p:nvPr>
            <p:ph idx="1"/>
          </p:nvPr>
        </p:nvPicPr>
        <p:blipFill>
          <a:blip r:embed="rId2"/>
          <a:stretch>
            <a:fillRect/>
          </a:stretch>
        </p:blipFill>
        <p:spPr>
          <a:xfrm>
            <a:off x="609599" y="1935163"/>
            <a:ext cx="11082309" cy="4546917"/>
          </a:xfrm>
          <a:prstGeom prst="rect">
            <a:avLst/>
          </a:prstGeom>
        </p:spPr>
      </p:pic>
      <p:sp>
        <p:nvSpPr>
          <p:cNvPr id="4" name="Footer Placeholder 3">
            <a:extLst>
              <a:ext uri="{FF2B5EF4-FFF2-40B4-BE49-F238E27FC236}">
                <a16:creationId xmlns:a16="http://schemas.microsoft.com/office/drawing/2014/main" id="{8601929E-2F36-4B8D-AFF1-1DAD27927B5D}"/>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0CBCEDBB-32E9-48B7-8D93-E29B67B95D7E}"/>
              </a:ext>
            </a:extLst>
          </p:cNvPr>
          <p:cNvSpPr>
            <a:spLocks noGrp="1"/>
          </p:cNvSpPr>
          <p:nvPr>
            <p:ph type="sldNum" sz="quarter" idx="12"/>
          </p:nvPr>
        </p:nvSpPr>
        <p:spPr/>
        <p:txBody>
          <a:bodyPr/>
          <a:lstStyle/>
          <a:p>
            <a:fld id="{401CF334-2D5C-4859-84A6-CA7E6E43FAEB}" type="slidenum">
              <a:rPr lang="en-US" smtClean="0"/>
              <a:t>30</a:t>
            </a:fld>
            <a:endParaRPr lang="en-US"/>
          </a:p>
        </p:txBody>
      </p:sp>
    </p:spTree>
    <p:extLst>
      <p:ext uri="{BB962C8B-B14F-4D97-AF65-F5344CB8AC3E}">
        <p14:creationId xmlns:p14="http://schemas.microsoft.com/office/powerpoint/2010/main" val="102391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FAF0-01C8-4AB2-9318-D17BC1CEBC8D}"/>
              </a:ext>
            </a:extLst>
          </p:cNvPr>
          <p:cNvSpPr>
            <a:spLocks noGrp="1"/>
          </p:cNvSpPr>
          <p:nvPr>
            <p:ph type="title"/>
          </p:nvPr>
        </p:nvSpPr>
        <p:spPr/>
        <p:txBody>
          <a:bodyPr/>
          <a:lstStyle/>
          <a:p>
            <a:r>
              <a:rPr lang="en-IN" dirty="0"/>
              <a:t>Semi-partitioned scheduling</a:t>
            </a:r>
          </a:p>
        </p:txBody>
      </p:sp>
      <p:sp>
        <p:nvSpPr>
          <p:cNvPr id="3" name="Content Placeholder 2">
            <a:extLst>
              <a:ext uri="{FF2B5EF4-FFF2-40B4-BE49-F238E27FC236}">
                <a16:creationId xmlns:a16="http://schemas.microsoft.com/office/drawing/2014/main" id="{4E29C03A-CCA3-4936-8386-6685894AA20B}"/>
              </a:ext>
            </a:extLst>
          </p:cNvPr>
          <p:cNvSpPr>
            <a:spLocks noGrp="1"/>
          </p:cNvSpPr>
          <p:nvPr>
            <p:ph idx="1"/>
          </p:nvPr>
        </p:nvSpPr>
        <p:spPr/>
        <p:txBody>
          <a:bodyPr>
            <a:normAutofit/>
          </a:bodyPr>
          <a:lstStyle/>
          <a:p>
            <a:r>
              <a:rPr lang="en-IN" sz="2000" dirty="0"/>
              <a:t>Tasks are </a:t>
            </a:r>
            <a:r>
              <a:rPr lang="en-IN" sz="2000" dirty="0">
                <a:solidFill>
                  <a:srgbClr val="0070C0"/>
                </a:solidFill>
              </a:rPr>
              <a:t>statically allocated to processors</a:t>
            </a:r>
            <a:r>
              <a:rPr lang="en-IN" sz="2000" dirty="0"/>
              <a:t>, if possible</a:t>
            </a:r>
          </a:p>
          <a:p>
            <a:r>
              <a:rPr lang="en-IN" sz="2000" dirty="0"/>
              <a:t>Remaining tasks are </a:t>
            </a:r>
            <a:r>
              <a:rPr lang="en-IN" sz="2000" dirty="0">
                <a:solidFill>
                  <a:srgbClr val="0070C0"/>
                </a:solidFill>
              </a:rPr>
              <a:t>split into chunks</a:t>
            </a:r>
            <a:r>
              <a:rPr lang="en-IN" sz="2000" dirty="0"/>
              <a:t> (subtasks), which are allocated to different processors</a:t>
            </a:r>
          </a:p>
        </p:txBody>
      </p:sp>
      <p:sp>
        <p:nvSpPr>
          <p:cNvPr id="4" name="Footer Placeholder 3">
            <a:extLst>
              <a:ext uri="{FF2B5EF4-FFF2-40B4-BE49-F238E27FC236}">
                <a16:creationId xmlns:a16="http://schemas.microsoft.com/office/drawing/2014/main" id="{732A6868-983B-48CC-9DBE-A27D3927F276}"/>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83BFD0C1-0894-4291-9348-8156F41D4993}"/>
              </a:ext>
            </a:extLst>
          </p:cNvPr>
          <p:cNvSpPr>
            <a:spLocks noGrp="1"/>
          </p:cNvSpPr>
          <p:nvPr>
            <p:ph type="sldNum" sz="quarter" idx="12"/>
          </p:nvPr>
        </p:nvSpPr>
        <p:spPr/>
        <p:txBody>
          <a:bodyPr/>
          <a:lstStyle/>
          <a:p>
            <a:fld id="{401CF334-2D5C-4859-84A6-CA7E6E43FAEB}" type="slidenum">
              <a:rPr lang="en-US" smtClean="0"/>
              <a:t>31</a:t>
            </a:fld>
            <a:endParaRPr lang="en-US"/>
          </a:p>
        </p:txBody>
      </p:sp>
      <p:pic>
        <p:nvPicPr>
          <p:cNvPr id="6" name="Picture 5">
            <a:extLst>
              <a:ext uri="{FF2B5EF4-FFF2-40B4-BE49-F238E27FC236}">
                <a16:creationId xmlns:a16="http://schemas.microsoft.com/office/drawing/2014/main" id="{91868F44-A487-465B-B9DE-D8CBDAA983D6}"/>
              </a:ext>
            </a:extLst>
          </p:cNvPr>
          <p:cNvPicPr>
            <a:picLocks noChangeAspect="1"/>
          </p:cNvPicPr>
          <p:nvPr/>
        </p:nvPicPr>
        <p:blipFill>
          <a:blip r:embed="rId2"/>
          <a:stretch>
            <a:fillRect/>
          </a:stretch>
        </p:blipFill>
        <p:spPr>
          <a:xfrm>
            <a:off x="1806043" y="2823399"/>
            <a:ext cx="8244721" cy="3434525"/>
          </a:xfrm>
          <a:prstGeom prst="rect">
            <a:avLst/>
          </a:prstGeom>
        </p:spPr>
      </p:pic>
    </p:spTree>
    <p:extLst>
      <p:ext uri="{BB962C8B-B14F-4D97-AF65-F5344CB8AC3E}">
        <p14:creationId xmlns:p14="http://schemas.microsoft.com/office/powerpoint/2010/main" val="393830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FAF0-01C8-4AB2-9318-D17BC1CEBC8D}"/>
              </a:ext>
            </a:extLst>
          </p:cNvPr>
          <p:cNvSpPr>
            <a:spLocks noGrp="1"/>
          </p:cNvSpPr>
          <p:nvPr>
            <p:ph type="title"/>
          </p:nvPr>
        </p:nvSpPr>
        <p:spPr/>
        <p:txBody>
          <a:bodyPr/>
          <a:lstStyle/>
          <a:p>
            <a:r>
              <a:rPr lang="en-IN" dirty="0"/>
              <a:t>Clustered scheduling</a:t>
            </a:r>
          </a:p>
        </p:txBody>
      </p:sp>
      <p:sp>
        <p:nvSpPr>
          <p:cNvPr id="3" name="Content Placeholder 2">
            <a:extLst>
              <a:ext uri="{FF2B5EF4-FFF2-40B4-BE49-F238E27FC236}">
                <a16:creationId xmlns:a16="http://schemas.microsoft.com/office/drawing/2014/main" id="{4E29C03A-CCA3-4936-8386-6685894AA20B}"/>
              </a:ext>
            </a:extLst>
          </p:cNvPr>
          <p:cNvSpPr>
            <a:spLocks noGrp="1"/>
          </p:cNvSpPr>
          <p:nvPr>
            <p:ph idx="1"/>
          </p:nvPr>
        </p:nvSpPr>
        <p:spPr/>
        <p:txBody>
          <a:bodyPr>
            <a:normAutofit/>
          </a:bodyPr>
          <a:lstStyle/>
          <a:p>
            <a:r>
              <a:rPr lang="en-IN" sz="2000" dirty="0"/>
              <a:t>A task can only migrate within a predefined subset of processors (cluster)</a:t>
            </a:r>
          </a:p>
        </p:txBody>
      </p:sp>
      <p:sp>
        <p:nvSpPr>
          <p:cNvPr id="4" name="Footer Placeholder 3">
            <a:extLst>
              <a:ext uri="{FF2B5EF4-FFF2-40B4-BE49-F238E27FC236}">
                <a16:creationId xmlns:a16="http://schemas.microsoft.com/office/drawing/2014/main" id="{732A6868-983B-48CC-9DBE-A27D3927F276}"/>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83BFD0C1-0894-4291-9348-8156F41D4993}"/>
              </a:ext>
            </a:extLst>
          </p:cNvPr>
          <p:cNvSpPr>
            <a:spLocks noGrp="1"/>
          </p:cNvSpPr>
          <p:nvPr>
            <p:ph type="sldNum" sz="quarter" idx="12"/>
          </p:nvPr>
        </p:nvSpPr>
        <p:spPr/>
        <p:txBody>
          <a:bodyPr/>
          <a:lstStyle/>
          <a:p>
            <a:fld id="{401CF334-2D5C-4859-84A6-CA7E6E43FAEB}" type="slidenum">
              <a:rPr lang="en-US" smtClean="0"/>
              <a:t>32</a:t>
            </a:fld>
            <a:endParaRPr lang="en-US"/>
          </a:p>
        </p:txBody>
      </p:sp>
      <p:pic>
        <p:nvPicPr>
          <p:cNvPr id="7" name="Picture 6">
            <a:extLst>
              <a:ext uri="{FF2B5EF4-FFF2-40B4-BE49-F238E27FC236}">
                <a16:creationId xmlns:a16="http://schemas.microsoft.com/office/drawing/2014/main" id="{3950A8E2-41A0-4805-82F7-4756DE2E0E6F}"/>
              </a:ext>
            </a:extLst>
          </p:cNvPr>
          <p:cNvPicPr>
            <a:picLocks noChangeAspect="1"/>
          </p:cNvPicPr>
          <p:nvPr/>
        </p:nvPicPr>
        <p:blipFill>
          <a:blip r:embed="rId2"/>
          <a:stretch>
            <a:fillRect/>
          </a:stretch>
        </p:blipFill>
        <p:spPr>
          <a:xfrm>
            <a:off x="2016524" y="2734400"/>
            <a:ext cx="7416001" cy="3590200"/>
          </a:xfrm>
          <a:prstGeom prst="rect">
            <a:avLst/>
          </a:prstGeom>
        </p:spPr>
      </p:pic>
    </p:spTree>
    <p:extLst>
      <p:ext uri="{BB962C8B-B14F-4D97-AF65-F5344CB8AC3E}">
        <p14:creationId xmlns:p14="http://schemas.microsoft.com/office/powerpoint/2010/main" val="221746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44ADCF-20C1-41D9-A1CC-5C5420E48465}"/>
              </a:ext>
            </a:extLst>
          </p:cNvPr>
          <p:cNvSpPr>
            <a:spLocks noGrp="1"/>
          </p:cNvSpPr>
          <p:nvPr>
            <p:ph type="subTitle" idx="1"/>
          </p:nvPr>
        </p:nvSpPr>
        <p:spPr>
          <a:xfrm>
            <a:off x="981456" y="3025336"/>
            <a:ext cx="10472928" cy="1752600"/>
          </a:xfrm>
        </p:spPr>
        <p:txBody>
          <a:bodyPr/>
          <a:lstStyle/>
          <a:p>
            <a:pPr algn="ctr"/>
            <a:r>
              <a:rPr lang="en-IN" dirty="0"/>
              <a:t>Questions?</a:t>
            </a:r>
          </a:p>
        </p:txBody>
      </p:sp>
    </p:spTree>
    <p:extLst>
      <p:ext uri="{BB962C8B-B14F-4D97-AF65-F5344CB8AC3E}">
        <p14:creationId xmlns:p14="http://schemas.microsoft.com/office/powerpoint/2010/main" val="42810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p:txBody>
          <a:bodyPr/>
          <a:lstStyle/>
          <a:p>
            <a:r>
              <a:rPr lang="en-IN" dirty="0"/>
              <a:t>Partitioned Scheduling</a:t>
            </a:r>
          </a:p>
        </p:txBody>
      </p:sp>
      <p:sp>
        <p:nvSpPr>
          <p:cNvPr id="3" name="Content Placeholder 2">
            <a:extLst>
              <a:ext uri="{FF2B5EF4-FFF2-40B4-BE49-F238E27FC236}">
                <a16:creationId xmlns:a16="http://schemas.microsoft.com/office/drawing/2014/main" id="{55639597-D66E-4F82-B4D8-CCB1761FCACE}"/>
              </a:ext>
            </a:extLst>
          </p:cNvPr>
          <p:cNvSpPr>
            <a:spLocks noGrp="1"/>
          </p:cNvSpPr>
          <p:nvPr>
            <p:ph idx="1"/>
          </p:nvPr>
        </p:nvSpPr>
        <p:spPr/>
        <p:txBody>
          <a:bodyPr>
            <a:normAutofit/>
          </a:bodyPr>
          <a:lstStyle/>
          <a:p>
            <a:r>
              <a:rPr lang="en-IN" dirty="0"/>
              <a:t>Each processor manages its </a:t>
            </a:r>
            <a:r>
              <a:rPr lang="en-IN" dirty="0">
                <a:solidFill>
                  <a:srgbClr val="0070C0"/>
                </a:solidFill>
              </a:rPr>
              <a:t>own ready queue</a:t>
            </a:r>
          </a:p>
          <a:p>
            <a:r>
              <a:rPr lang="en-IN" dirty="0"/>
              <a:t>Processor for each task is </a:t>
            </a:r>
            <a:r>
              <a:rPr lang="en-IN" dirty="0">
                <a:solidFill>
                  <a:srgbClr val="0070C0"/>
                </a:solidFill>
              </a:rPr>
              <a:t>determined offline</a:t>
            </a:r>
          </a:p>
          <a:p>
            <a:r>
              <a:rPr lang="en-IN" dirty="0">
                <a:solidFill>
                  <a:srgbClr val="C00000"/>
                </a:solidFill>
              </a:rPr>
              <a:t>Processor cannot be changed at runtime</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4</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7" name="Picture 6">
            <a:extLst>
              <a:ext uri="{FF2B5EF4-FFF2-40B4-BE49-F238E27FC236}">
                <a16:creationId xmlns:a16="http://schemas.microsoft.com/office/drawing/2014/main" id="{E94E976D-32F9-45D2-AC9C-E5E005F543AE}"/>
              </a:ext>
            </a:extLst>
          </p:cNvPr>
          <p:cNvPicPr>
            <a:picLocks noChangeAspect="1"/>
          </p:cNvPicPr>
          <p:nvPr/>
        </p:nvPicPr>
        <p:blipFill>
          <a:blip r:embed="rId3"/>
          <a:stretch>
            <a:fillRect/>
          </a:stretch>
        </p:blipFill>
        <p:spPr>
          <a:xfrm>
            <a:off x="2470452" y="3524986"/>
            <a:ext cx="6460188" cy="2628926"/>
          </a:xfrm>
          <a:prstGeom prst="rect">
            <a:avLst/>
          </a:prstGeom>
        </p:spPr>
      </p:pic>
    </p:spTree>
    <p:extLst>
      <p:ext uri="{BB962C8B-B14F-4D97-AF65-F5344CB8AC3E}">
        <p14:creationId xmlns:p14="http://schemas.microsoft.com/office/powerpoint/2010/main" val="43586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p:txBody>
          <a:bodyPr/>
          <a:lstStyle/>
          <a:p>
            <a:r>
              <a:rPr lang="en-IN" dirty="0"/>
              <a:t>Global Scheduling</a:t>
            </a:r>
          </a:p>
        </p:txBody>
      </p:sp>
      <p:sp>
        <p:nvSpPr>
          <p:cNvPr id="3" name="Content Placeholder 2">
            <a:extLst>
              <a:ext uri="{FF2B5EF4-FFF2-40B4-BE49-F238E27FC236}">
                <a16:creationId xmlns:a16="http://schemas.microsoft.com/office/drawing/2014/main" id="{55639597-D66E-4F82-B4D8-CCB1761FCACE}"/>
              </a:ext>
            </a:extLst>
          </p:cNvPr>
          <p:cNvSpPr>
            <a:spLocks noGrp="1"/>
          </p:cNvSpPr>
          <p:nvPr>
            <p:ph idx="1"/>
          </p:nvPr>
        </p:nvSpPr>
        <p:spPr/>
        <p:txBody>
          <a:bodyPr>
            <a:normAutofit/>
          </a:bodyPr>
          <a:lstStyle/>
          <a:p>
            <a:r>
              <a:rPr lang="en-IN" dirty="0"/>
              <a:t>System manages a </a:t>
            </a:r>
            <a:r>
              <a:rPr lang="en-IN" dirty="0">
                <a:solidFill>
                  <a:srgbClr val="0070C0"/>
                </a:solidFill>
              </a:rPr>
              <a:t>single queue</a:t>
            </a:r>
            <a:r>
              <a:rPr lang="en-IN" dirty="0"/>
              <a:t> of ready tasks</a:t>
            </a:r>
            <a:endParaRPr lang="en-IN" dirty="0">
              <a:solidFill>
                <a:srgbClr val="0070C0"/>
              </a:solidFill>
            </a:endParaRPr>
          </a:p>
          <a:p>
            <a:r>
              <a:rPr lang="en-IN" dirty="0"/>
              <a:t>Processor for each task is </a:t>
            </a:r>
            <a:r>
              <a:rPr lang="en-IN" dirty="0">
                <a:solidFill>
                  <a:srgbClr val="0070C0"/>
                </a:solidFill>
              </a:rPr>
              <a:t>determined at runtime</a:t>
            </a:r>
          </a:p>
          <a:p>
            <a:r>
              <a:rPr lang="en-IN" dirty="0"/>
              <a:t>During execution</a:t>
            </a:r>
            <a:r>
              <a:rPr lang="en-IN" dirty="0">
                <a:solidFill>
                  <a:srgbClr val="C00000"/>
                </a:solidFill>
              </a:rPr>
              <a:t>, a task can migrate to another processor</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5</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8" name="Picture 7">
            <a:extLst>
              <a:ext uri="{FF2B5EF4-FFF2-40B4-BE49-F238E27FC236}">
                <a16:creationId xmlns:a16="http://schemas.microsoft.com/office/drawing/2014/main" id="{A81B6CA1-DB01-4A97-94CD-31437458B884}"/>
              </a:ext>
            </a:extLst>
          </p:cNvPr>
          <p:cNvPicPr>
            <a:picLocks noChangeAspect="1"/>
          </p:cNvPicPr>
          <p:nvPr/>
        </p:nvPicPr>
        <p:blipFill>
          <a:blip r:embed="rId3"/>
          <a:stretch>
            <a:fillRect/>
          </a:stretch>
        </p:blipFill>
        <p:spPr>
          <a:xfrm>
            <a:off x="2484787" y="3460313"/>
            <a:ext cx="6506813" cy="2800788"/>
          </a:xfrm>
          <a:prstGeom prst="rect">
            <a:avLst/>
          </a:prstGeom>
        </p:spPr>
      </p:pic>
    </p:spTree>
    <p:extLst>
      <p:ext uri="{BB962C8B-B14F-4D97-AF65-F5344CB8AC3E}">
        <p14:creationId xmlns:p14="http://schemas.microsoft.com/office/powerpoint/2010/main" val="92919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p:txBody>
          <a:bodyPr/>
          <a:lstStyle/>
          <a:p>
            <a:r>
              <a:rPr lang="en-IN" dirty="0"/>
              <a:t>Global Scheduling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639597-D66E-4F82-B4D8-CCB1761FCACE}"/>
                  </a:ext>
                </a:extLst>
              </p:cNvPr>
              <p:cNvSpPr>
                <a:spLocks noGrp="1"/>
              </p:cNvSpPr>
              <p:nvPr>
                <p:ph idx="1"/>
              </p:nvPr>
            </p:nvSpPr>
            <p:spPr>
              <a:xfrm>
                <a:off x="609600" y="4181474"/>
                <a:ext cx="6391275" cy="2143125"/>
              </a:xfrm>
            </p:spPr>
            <p:txBody>
              <a:bodyPr>
                <a:normAutofit fontScale="85000" lnSpcReduction="10000"/>
              </a:bodyPr>
              <a:lstStyle/>
              <a:p>
                <a:r>
                  <a:rPr lang="en-IN" dirty="0"/>
                  <a:t>First </a:t>
                </a:r>
                <a14:m>
                  <m:oMath xmlns:m="http://schemas.openxmlformats.org/officeDocument/2006/math">
                    <m:r>
                      <a:rPr lang="en-IN" b="0" i="1" smtClean="0">
                        <a:latin typeface="Cambria Math" panose="02040503050406030204" pitchFamily="18" charset="0"/>
                      </a:rPr>
                      <m:t>𝑚</m:t>
                    </m:r>
                  </m:oMath>
                </a14:m>
                <a:r>
                  <a:rPr lang="en-IN" dirty="0"/>
                  <a:t> tasks are scheduled upon the </a:t>
                </a:r>
                <a14:m>
                  <m:oMath xmlns:m="http://schemas.openxmlformats.org/officeDocument/2006/math">
                    <m:r>
                      <a:rPr lang="en-IN" i="1">
                        <a:latin typeface="Cambria Math" panose="02040503050406030204" pitchFamily="18" charset="0"/>
                      </a:rPr>
                      <m:t>𝑚</m:t>
                    </m:r>
                  </m:oMath>
                </a14:m>
                <a:r>
                  <a:rPr lang="en-IN" dirty="0"/>
                  <a:t> cores</a:t>
                </a:r>
              </a:p>
              <a:p>
                <a:r>
                  <a:rPr lang="en-IN" dirty="0"/>
                  <a:t>When a task completes, the next one in the queue is scheduled on the available core</a:t>
                </a:r>
                <a:endParaRPr lang="en-IN" dirty="0">
                  <a:solidFill>
                    <a:srgbClr val="0070C0"/>
                  </a:solidFill>
                </a:endParaRPr>
              </a:p>
              <a:p>
                <a:r>
                  <a:rPr lang="en-IN" dirty="0"/>
                  <a:t>When a higher-priority task arrives, it pre-empts the task with lower-priority among the executing ones</a:t>
                </a:r>
                <a:endParaRPr lang="en-IN" dirty="0">
                  <a:solidFill>
                    <a:srgbClr val="C00000"/>
                  </a:solidFill>
                </a:endParaRPr>
              </a:p>
            </p:txBody>
          </p:sp>
        </mc:Choice>
        <mc:Fallback>
          <p:sp>
            <p:nvSpPr>
              <p:cNvPr id="3" name="Content Placeholder 2">
                <a:extLst>
                  <a:ext uri="{FF2B5EF4-FFF2-40B4-BE49-F238E27FC236}">
                    <a16:creationId xmlns:a16="http://schemas.microsoft.com/office/drawing/2014/main" id="{55639597-D66E-4F82-B4D8-CCB1761FCACE}"/>
                  </a:ext>
                </a:extLst>
              </p:cNvPr>
              <p:cNvSpPr>
                <a:spLocks noGrp="1" noRot="1" noChangeAspect="1" noMove="1" noResize="1" noEditPoints="1" noAdjustHandles="1" noChangeArrowheads="1" noChangeShapeType="1" noTextEdit="1"/>
              </p:cNvSpPr>
              <p:nvPr>
                <p:ph idx="1"/>
              </p:nvPr>
            </p:nvSpPr>
            <p:spPr>
              <a:xfrm>
                <a:off x="609600" y="4181474"/>
                <a:ext cx="6391275" cy="2143125"/>
              </a:xfrm>
              <a:blipFill>
                <a:blip r:embed="rId2"/>
                <a:stretch>
                  <a:fillRect l="-763" t="-3704" b="-855"/>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6</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7" name="Picture 6">
            <a:extLst>
              <a:ext uri="{FF2B5EF4-FFF2-40B4-BE49-F238E27FC236}">
                <a16:creationId xmlns:a16="http://schemas.microsoft.com/office/drawing/2014/main" id="{CE08B12F-C01B-4FFE-8F1C-3844DC7B6995}"/>
              </a:ext>
            </a:extLst>
          </p:cNvPr>
          <p:cNvPicPr>
            <a:picLocks noChangeAspect="1"/>
          </p:cNvPicPr>
          <p:nvPr/>
        </p:nvPicPr>
        <p:blipFill>
          <a:blip r:embed="rId4"/>
          <a:stretch>
            <a:fillRect/>
          </a:stretch>
        </p:blipFill>
        <p:spPr>
          <a:xfrm>
            <a:off x="7105650" y="1671169"/>
            <a:ext cx="2886075" cy="3387369"/>
          </a:xfrm>
          <a:prstGeom prst="rect">
            <a:avLst/>
          </a:prstGeom>
        </p:spPr>
      </p:pic>
      <p:pic>
        <p:nvPicPr>
          <p:cNvPr id="9" name="Picture 8">
            <a:extLst>
              <a:ext uri="{FF2B5EF4-FFF2-40B4-BE49-F238E27FC236}">
                <a16:creationId xmlns:a16="http://schemas.microsoft.com/office/drawing/2014/main" id="{B0439F85-F7E8-4D5C-9AAA-0CA63913C75A}"/>
              </a:ext>
            </a:extLst>
          </p:cNvPr>
          <p:cNvPicPr>
            <a:picLocks noChangeAspect="1"/>
          </p:cNvPicPr>
          <p:nvPr/>
        </p:nvPicPr>
        <p:blipFill>
          <a:blip r:embed="rId5"/>
          <a:stretch>
            <a:fillRect/>
          </a:stretch>
        </p:blipFill>
        <p:spPr>
          <a:xfrm>
            <a:off x="2025029" y="2975589"/>
            <a:ext cx="5090146" cy="859452"/>
          </a:xfrm>
          <a:prstGeom prst="rect">
            <a:avLst/>
          </a:prstGeom>
        </p:spPr>
      </p:pic>
      <p:sp>
        <p:nvSpPr>
          <p:cNvPr id="11" name="TextBox 10">
            <a:extLst>
              <a:ext uri="{FF2B5EF4-FFF2-40B4-BE49-F238E27FC236}">
                <a16:creationId xmlns:a16="http://schemas.microsoft.com/office/drawing/2014/main" id="{A0809726-C08E-483D-9497-6AD24B576122}"/>
              </a:ext>
            </a:extLst>
          </p:cNvPr>
          <p:cNvSpPr txBox="1"/>
          <p:nvPr/>
        </p:nvSpPr>
        <p:spPr>
          <a:xfrm>
            <a:off x="1938381" y="2278649"/>
            <a:ext cx="3965381" cy="646331"/>
          </a:xfrm>
          <a:prstGeom prst="rect">
            <a:avLst/>
          </a:prstGeom>
          <a:noFill/>
          <a:ln>
            <a:noFill/>
          </a:ln>
        </p:spPr>
        <p:txBody>
          <a:bodyPr wrap="none" rtlCol="0">
            <a:spAutoFit/>
          </a:bodyPr>
          <a:lstStyle/>
          <a:p>
            <a:r>
              <a:rPr lang="en-IN" dirty="0"/>
              <a:t>Global queue</a:t>
            </a:r>
          </a:p>
          <a:p>
            <a:r>
              <a:rPr lang="en-IN" dirty="0"/>
              <a:t>(ordered according to a </a:t>
            </a:r>
            <a:r>
              <a:rPr lang="en-IN" dirty="0">
                <a:solidFill>
                  <a:srgbClr val="0070C0"/>
                </a:solidFill>
              </a:rPr>
              <a:t>given policy</a:t>
            </a:r>
            <a:r>
              <a:rPr lang="en-IN" dirty="0"/>
              <a:t>)</a:t>
            </a:r>
          </a:p>
        </p:txBody>
      </p:sp>
      <p:sp>
        <p:nvSpPr>
          <p:cNvPr id="13" name="TextBox 12">
            <a:extLst>
              <a:ext uri="{FF2B5EF4-FFF2-40B4-BE49-F238E27FC236}">
                <a16:creationId xmlns:a16="http://schemas.microsoft.com/office/drawing/2014/main" id="{DFAF1569-0582-420B-BF8B-0234A8AF8FC4}"/>
              </a:ext>
            </a:extLst>
          </p:cNvPr>
          <p:cNvSpPr txBox="1"/>
          <p:nvPr/>
        </p:nvSpPr>
        <p:spPr>
          <a:xfrm>
            <a:off x="7451449" y="5467802"/>
            <a:ext cx="3538661" cy="646331"/>
          </a:xfrm>
          <a:prstGeom prst="rect">
            <a:avLst/>
          </a:prstGeom>
          <a:ln/>
        </p:spPr>
        <p:style>
          <a:lnRef idx="3">
            <a:schemeClr val="lt1"/>
          </a:lnRef>
          <a:fillRef idx="1">
            <a:schemeClr val="accent4"/>
          </a:fillRef>
          <a:effectRef idx="1">
            <a:schemeClr val="accent4"/>
          </a:effectRef>
          <a:fontRef idx="minor">
            <a:schemeClr val="lt1"/>
          </a:fontRef>
        </p:style>
        <p:txBody>
          <a:bodyPr wrap="none" rtlCol="0">
            <a:spAutoFit/>
          </a:bodyPr>
          <a:lstStyle/>
          <a:p>
            <a:pPr algn="ctr"/>
            <a:r>
              <a:rPr lang="en-IN" dirty="0"/>
              <a:t>As a result, tasks may MIGRATE</a:t>
            </a:r>
          </a:p>
          <a:p>
            <a:pPr algn="ctr"/>
            <a:r>
              <a:rPr lang="en-IN" dirty="0"/>
              <a:t>between cores</a:t>
            </a:r>
          </a:p>
        </p:txBody>
      </p:sp>
    </p:spTree>
    <p:extLst>
      <p:ext uri="{BB962C8B-B14F-4D97-AF65-F5344CB8AC3E}">
        <p14:creationId xmlns:p14="http://schemas.microsoft.com/office/powerpoint/2010/main" val="357284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p:txBody>
          <a:bodyPr/>
          <a:lstStyle/>
          <a:p>
            <a:r>
              <a:rPr lang="en-IN" dirty="0"/>
              <a:t>Example: Global Rate Monotonic</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7</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sp>
        <p:nvSpPr>
          <p:cNvPr id="10" name="Content Placeholder 9">
            <a:extLst>
              <a:ext uri="{FF2B5EF4-FFF2-40B4-BE49-F238E27FC236}">
                <a16:creationId xmlns:a16="http://schemas.microsoft.com/office/drawing/2014/main" id="{68822FF5-D758-4CC4-9382-ED97F5D8C803}"/>
              </a:ext>
            </a:extLst>
          </p:cNvPr>
          <p:cNvSpPr>
            <a:spLocks noGrp="1"/>
          </p:cNvSpPr>
          <p:nvPr>
            <p:ph idx="1"/>
          </p:nvPr>
        </p:nvSpPr>
        <p:spPr>
          <a:xfrm>
            <a:off x="609600" y="1935480"/>
            <a:ext cx="6299200" cy="624840"/>
          </a:xfrm>
        </p:spPr>
        <p:txBody>
          <a:bodyPr>
            <a:normAutofit fontScale="77500" lnSpcReduction="20000"/>
          </a:bodyPr>
          <a:lstStyle/>
          <a:p>
            <a:r>
              <a:rPr lang="en-IN" dirty="0"/>
              <a:t>What will be the schedule of these tasks on a multicore platform with 3 cores</a:t>
            </a:r>
          </a:p>
        </p:txBody>
      </p:sp>
      <p:pic>
        <p:nvPicPr>
          <p:cNvPr id="12" name="Picture 11">
            <a:extLst>
              <a:ext uri="{FF2B5EF4-FFF2-40B4-BE49-F238E27FC236}">
                <a16:creationId xmlns:a16="http://schemas.microsoft.com/office/drawing/2014/main" id="{AF2C2588-F1CA-42D3-8DA6-910F05C764A7}"/>
              </a:ext>
            </a:extLst>
          </p:cNvPr>
          <p:cNvPicPr>
            <a:picLocks noChangeAspect="1"/>
          </p:cNvPicPr>
          <p:nvPr/>
        </p:nvPicPr>
        <p:blipFill>
          <a:blip r:embed="rId3"/>
          <a:stretch>
            <a:fillRect/>
          </a:stretch>
        </p:blipFill>
        <p:spPr>
          <a:xfrm>
            <a:off x="6908800" y="2122054"/>
            <a:ext cx="1117600" cy="1979665"/>
          </a:xfrm>
          <a:prstGeom prst="rect">
            <a:avLst/>
          </a:prstGeom>
        </p:spPr>
      </p:pic>
      <p:pic>
        <p:nvPicPr>
          <p:cNvPr id="14" name="Picture 13">
            <a:extLst>
              <a:ext uri="{FF2B5EF4-FFF2-40B4-BE49-F238E27FC236}">
                <a16:creationId xmlns:a16="http://schemas.microsoft.com/office/drawing/2014/main" id="{78A2FBBD-9DA0-46E0-B3ED-C2CD97897365}"/>
              </a:ext>
            </a:extLst>
          </p:cNvPr>
          <p:cNvPicPr>
            <a:picLocks noChangeAspect="1"/>
          </p:cNvPicPr>
          <p:nvPr/>
        </p:nvPicPr>
        <p:blipFill>
          <a:blip r:embed="rId4"/>
          <a:stretch>
            <a:fillRect/>
          </a:stretch>
        </p:blipFill>
        <p:spPr>
          <a:xfrm>
            <a:off x="1016000" y="2529840"/>
            <a:ext cx="4590851" cy="3900929"/>
          </a:xfrm>
          <a:prstGeom prst="rect">
            <a:avLst/>
          </a:prstGeom>
        </p:spPr>
      </p:pic>
      <p:pic>
        <p:nvPicPr>
          <p:cNvPr id="15" name="Picture 14">
            <a:extLst>
              <a:ext uri="{FF2B5EF4-FFF2-40B4-BE49-F238E27FC236}">
                <a16:creationId xmlns:a16="http://schemas.microsoft.com/office/drawing/2014/main" id="{0146D969-7133-4409-9ED7-FDA84ABB3A2B}"/>
              </a:ext>
            </a:extLst>
          </p:cNvPr>
          <p:cNvPicPr>
            <a:picLocks noChangeAspect="1"/>
          </p:cNvPicPr>
          <p:nvPr/>
        </p:nvPicPr>
        <p:blipFill>
          <a:blip r:embed="rId5"/>
          <a:stretch>
            <a:fillRect/>
          </a:stretch>
        </p:blipFill>
        <p:spPr>
          <a:xfrm>
            <a:off x="6859471" y="4913761"/>
            <a:ext cx="3682315" cy="1496688"/>
          </a:xfrm>
          <a:prstGeom prst="rect">
            <a:avLst/>
          </a:prstGeom>
        </p:spPr>
      </p:pic>
      <p:sp>
        <p:nvSpPr>
          <p:cNvPr id="16" name="TextBox 15">
            <a:extLst>
              <a:ext uri="{FF2B5EF4-FFF2-40B4-BE49-F238E27FC236}">
                <a16:creationId xmlns:a16="http://schemas.microsoft.com/office/drawing/2014/main" id="{85C2EBFB-2E39-47CB-9D00-52E00ED141A2}"/>
              </a:ext>
            </a:extLst>
          </p:cNvPr>
          <p:cNvSpPr txBox="1"/>
          <p:nvPr/>
        </p:nvSpPr>
        <p:spPr>
          <a:xfrm>
            <a:off x="7477760" y="4480304"/>
            <a:ext cx="2544286" cy="369332"/>
          </a:xfrm>
          <a:prstGeom prst="rect">
            <a:avLst/>
          </a:prstGeom>
          <a:ln/>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dirty="0"/>
              <a:t>Is this task set feasible?</a:t>
            </a:r>
          </a:p>
        </p:txBody>
      </p:sp>
      <p:sp>
        <p:nvSpPr>
          <p:cNvPr id="17" name="Arrow: Right 16">
            <a:extLst>
              <a:ext uri="{FF2B5EF4-FFF2-40B4-BE49-F238E27FC236}">
                <a16:creationId xmlns:a16="http://schemas.microsoft.com/office/drawing/2014/main" id="{A1E60382-9DA3-4235-BFBA-E2A14ABCA0DD}"/>
              </a:ext>
            </a:extLst>
          </p:cNvPr>
          <p:cNvSpPr/>
          <p:nvPr/>
        </p:nvSpPr>
        <p:spPr>
          <a:xfrm>
            <a:off x="10022046" y="4572637"/>
            <a:ext cx="447040" cy="184666"/>
          </a:xfrm>
          <a:prstGeom prst="rightArrow">
            <a:avLst/>
          </a:prstGeom>
          <a:solidFill>
            <a:schemeClr val="accent5">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7A963E48-F752-46E1-ADE5-76CC37BE519D}"/>
              </a:ext>
            </a:extLst>
          </p:cNvPr>
          <p:cNvSpPr txBox="1"/>
          <p:nvPr/>
        </p:nvSpPr>
        <p:spPr>
          <a:xfrm>
            <a:off x="10469086" y="4480304"/>
            <a:ext cx="528030" cy="369332"/>
          </a:xfrm>
          <a:prstGeom prst="rect">
            <a:avLst/>
          </a:prstGeom>
          <a:ln w="3492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IN" dirty="0"/>
              <a:t>Yes</a:t>
            </a:r>
          </a:p>
        </p:txBody>
      </p:sp>
    </p:spTree>
    <p:extLst>
      <p:ext uri="{BB962C8B-B14F-4D97-AF65-F5344CB8AC3E}">
        <p14:creationId xmlns:p14="http://schemas.microsoft.com/office/powerpoint/2010/main" val="228579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236728"/>
            <a:ext cx="10972800" cy="1143000"/>
          </a:xfrm>
        </p:spPr>
        <p:txBody>
          <a:bodyPr>
            <a:normAutofit/>
          </a:bodyPr>
          <a:lstStyle/>
          <a:p>
            <a:r>
              <a:rPr lang="en-IN" sz="3200" dirty="0"/>
              <a:t>Example: Other Global Scheduling Policies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8</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12" name="Picture 11">
            <a:extLst>
              <a:ext uri="{FF2B5EF4-FFF2-40B4-BE49-F238E27FC236}">
                <a16:creationId xmlns:a16="http://schemas.microsoft.com/office/drawing/2014/main" id="{AF2C2588-F1CA-42D3-8DA6-910F05C764A7}"/>
              </a:ext>
            </a:extLst>
          </p:cNvPr>
          <p:cNvPicPr>
            <a:picLocks noChangeAspect="1"/>
          </p:cNvPicPr>
          <p:nvPr/>
        </p:nvPicPr>
        <p:blipFill>
          <a:blip r:embed="rId3"/>
          <a:stretch>
            <a:fillRect/>
          </a:stretch>
        </p:blipFill>
        <p:spPr>
          <a:xfrm>
            <a:off x="10068560" y="1379728"/>
            <a:ext cx="1402080" cy="2483580"/>
          </a:xfrm>
          <a:prstGeom prst="rect">
            <a:avLst/>
          </a:prstGeom>
        </p:spPr>
      </p:pic>
      <p:pic>
        <p:nvPicPr>
          <p:cNvPr id="8" name="Picture 7">
            <a:extLst>
              <a:ext uri="{FF2B5EF4-FFF2-40B4-BE49-F238E27FC236}">
                <a16:creationId xmlns:a16="http://schemas.microsoft.com/office/drawing/2014/main" id="{5E7DFFC7-8F16-4E43-82AD-5DC8D6AC4C6A}"/>
              </a:ext>
            </a:extLst>
          </p:cNvPr>
          <p:cNvPicPr>
            <a:picLocks noChangeAspect="1"/>
          </p:cNvPicPr>
          <p:nvPr/>
        </p:nvPicPr>
        <p:blipFill>
          <a:blip r:embed="rId4"/>
          <a:stretch>
            <a:fillRect/>
          </a:stretch>
        </p:blipFill>
        <p:spPr>
          <a:xfrm>
            <a:off x="1103740" y="1796060"/>
            <a:ext cx="7862040" cy="4045940"/>
          </a:xfrm>
          <a:prstGeom prst="rect">
            <a:avLst/>
          </a:prstGeom>
        </p:spPr>
      </p:pic>
    </p:spTree>
    <p:extLst>
      <p:ext uri="{BB962C8B-B14F-4D97-AF65-F5344CB8AC3E}">
        <p14:creationId xmlns:p14="http://schemas.microsoft.com/office/powerpoint/2010/main" val="3773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BC2C-AE72-4428-AFA7-1A413753EEAF}"/>
              </a:ext>
            </a:extLst>
          </p:cNvPr>
          <p:cNvSpPr>
            <a:spLocks noGrp="1"/>
          </p:cNvSpPr>
          <p:nvPr>
            <p:ph type="title"/>
          </p:nvPr>
        </p:nvSpPr>
        <p:spPr>
          <a:xfrm>
            <a:off x="609600" y="236728"/>
            <a:ext cx="10972800" cy="1143000"/>
          </a:xfrm>
        </p:spPr>
        <p:txBody>
          <a:bodyPr>
            <a:normAutofit/>
          </a:bodyPr>
          <a:lstStyle/>
          <a:p>
            <a:r>
              <a:rPr lang="en-IN" sz="3200" dirty="0"/>
              <a:t>Example: Other Global Scheduling Policies</a:t>
            </a:r>
          </a:p>
        </p:txBody>
      </p:sp>
      <p:sp>
        <p:nvSpPr>
          <p:cNvPr id="4" name="Footer Placeholder 3">
            <a:extLst>
              <a:ext uri="{FF2B5EF4-FFF2-40B4-BE49-F238E27FC236}">
                <a16:creationId xmlns:a16="http://schemas.microsoft.com/office/drawing/2014/main" id="{B3B29AA7-CA46-4189-9C7C-48060FBFB9EF}"/>
              </a:ext>
            </a:extLst>
          </p:cNvPr>
          <p:cNvSpPr>
            <a:spLocks noGrp="1"/>
          </p:cNvSpPr>
          <p:nvPr>
            <p:ph type="ftr" sz="quarter" idx="11"/>
          </p:nvPr>
        </p:nvSpPr>
        <p:spPr/>
        <p:txBody>
          <a:bodyPr/>
          <a:lstStyle/>
          <a:p>
            <a:r>
              <a:rPr lang="en-US"/>
              <a:t>Real-Time Systems (Monsoon 2020)</a:t>
            </a:r>
            <a:endParaRPr lang="en-US" dirty="0"/>
          </a:p>
        </p:txBody>
      </p:sp>
      <p:sp>
        <p:nvSpPr>
          <p:cNvPr id="5" name="Slide Number Placeholder 4">
            <a:extLst>
              <a:ext uri="{FF2B5EF4-FFF2-40B4-BE49-F238E27FC236}">
                <a16:creationId xmlns:a16="http://schemas.microsoft.com/office/drawing/2014/main" id="{BF258854-225C-4364-8E13-68EBC08CBF49}"/>
              </a:ext>
            </a:extLst>
          </p:cNvPr>
          <p:cNvSpPr>
            <a:spLocks noGrp="1"/>
          </p:cNvSpPr>
          <p:nvPr>
            <p:ph type="sldNum" sz="quarter" idx="12"/>
          </p:nvPr>
        </p:nvSpPr>
        <p:spPr/>
        <p:txBody>
          <a:bodyPr/>
          <a:lstStyle/>
          <a:p>
            <a:fld id="{401CF334-2D5C-4859-84A6-CA7E6E43FAEB}" type="slidenum">
              <a:rPr lang="en-US" smtClean="0"/>
              <a:t>9</a:t>
            </a:fld>
            <a:endParaRPr lang="en-US"/>
          </a:p>
        </p:txBody>
      </p:sp>
      <p:pic>
        <p:nvPicPr>
          <p:cNvPr id="6" name="Picture 5" descr="A close up of a sign&#10;&#10;Description automatically generated">
            <a:extLst>
              <a:ext uri="{FF2B5EF4-FFF2-40B4-BE49-F238E27FC236}">
                <a16:creationId xmlns:a16="http://schemas.microsoft.com/office/drawing/2014/main" id="{463CD278-14C0-4B5E-BAA3-1156649D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26" y="6317240"/>
            <a:ext cx="944714" cy="486966"/>
          </a:xfrm>
          <a:prstGeom prst="rect">
            <a:avLst/>
          </a:prstGeom>
        </p:spPr>
      </p:pic>
      <p:pic>
        <p:nvPicPr>
          <p:cNvPr id="12" name="Picture 11">
            <a:extLst>
              <a:ext uri="{FF2B5EF4-FFF2-40B4-BE49-F238E27FC236}">
                <a16:creationId xmlns:a16="http://schemas.microsoft.com/office/drawing/2014/main" id="{AF2C2588-F1CA-42D3-8DA6-910F05C764A7}"/>
              </a:ext>
            </a:extLst>
          </p:cNvPr>
          <p:cNvPicPr>
            <a:picLocks noChangeAspect="1"/>
          </p:cNvPicPr>
          <p:nvPr/>
        </p:nvPicPr>
        <p:blipFill>
          <a:blip r:embed="rId3"/>
          <a:stretch>
            <a:fillRect/>
          </a:stretch>
        </p:blipFill>
        <p:spPr>
          <a:xfrm>
            <a:off x="10068560" y="1379728"/>
            <a:ext cx="1402080" cy="2483580"/>
          </a:xfrm>
          <a:prstGeom prst="rect">
            <a:avLst/>
          </a:prstGeom>
        </p:spPr>
      </p:pic>
      <p:pic>
        <p:nvPicPr>
          <p:cNvPr id="3" name="Picture 2">
            <a:extLst>
              <a:ext uri="{FF2B5EF4-FFF2-40B4-BE49-F238E27FC236}">
                <a16:creationId xmlns:a16="http://schemas.microsoft.com/office/drawing/2014/main" id="{104849D4-BCA0-4C62-8589-7E3B1BC9ADE5}"/>
              </a:ext>
            </a:extLst>
          </p:cNvPr>
          <p:cNvPicPr>
            <a:picLocks noChangeAspect="1"/>
          </p:cNvPicPr>
          <p:nvPr/>
        </p:nvPicPr>
        <p:blipFill>
          <a:blip r:embed="rId4"/>
          <a:stretch>
            <a:fillRect/>
          </a:stretch>
        </p:blipFill>
        <p:spPr>
          <a:xfrm>
            <a:off x="1535579" y="1466202"/>
            <a:ext cx="4800052" cy="1902071"/>
          </a:xfrm>
          <a:prstGeom prst="rect">
            <a:avLst/>
          </a:prstGeom>
        </p:spPr>
      </p:pic>
      <p:pic>
        <p:nvPicPr>
          <p:cNvPr id="7" name="Picture 6">
            <a:extLst>
              <a:ext uri="{FF2B5EF4-FFF2-40B4-BE49-F238E27FC236}">
                <a16:creationId xmlns:a16="http://schemas.microsoft.com/office/drawing/2014/main" id="{B9BA70B4-AA86-4A79-9ED4-1372D00A5195}"/>
              </a:ext>
            </a:extLst>
          </p:cNvPr>
          <p:cNvPicPr>
            <a:picLocks noChangeAspect="1"/>
          </p:cNvPicPr>
          <p:nvPr/>
        </p:nvPicPr>
        <p:blipFill>
          <a:blip r:embed="rId5"/>
          <a:stretch>
            <a:fillRect/>
          </a:stretch>
        </p:blipFill>
        <p:spPr>
          <a:xfrm>
            <a:off x="1017229" y="3448270"/>
            <a:ext cx="4800055" cy="1393114"/>
          </a:xfrm>
          <a:prstGeom prst="rect">
            <a:avLst/>
          </a:prstGeom>
        </p:spPr>
      </p:pic>
      <p:pic>
        <p:nvPicPr>
          <p:cNvPr id="9" name="Picture 8">
            <a:extLst>
              <a:ext uri="{FF2B5EF4-FFF2-40B4-BE49-F238E27FC236}">
                <a16:creationId xmlns:a16="http://schemas.microsoft.com/office/drawing/2014/main" id="{867BCE87-C4AA-4AC9-80CA-987EE1CB5D0D}"/>
              </a:ext>
            </a:extLst>
          </p:cNvPr>
          <p:cNvPicPr>
            <a:picLocks noChangeAspect="1"/>
          </p:cNvPicPr>
          <p:nvPr/>
        </p:nvPicPr>
        <p:blipFill>
          <a:blip r:embed="rId6"/>
          <a:stretch>
            <a:fillRect/>
          </a:stretch>
        </p:blipFill>
        <p:spPr>
          <a:xfrm>
            <a:off x="976590" y="4932514"/>
            <a:ext cx="4905590" cy="1346365"/>
          </a:xfrm>
          <a:prstGeom prst="rect">
            <a:avLst/>
          </a:prstGeom>
        </p:spPr>
      </p:pic>
      <p:pic>
        <p:nvPicPr>
          <p:cNvPr id="10" name="Picture 9">
            <a:extLst>
              <a:ext uri="{FF2B5EF4-FFF2-40B4-BE49-F238E27FC236}">
                <a16:creationId xmlns:a16="http://schemas.microsoft.com/office/drawing/2014/main" id="{FC7969B1-096A-41A1-8962-3EB50D00CB10}"/>
              </a:ext>
            </a:extLst>
          </p:cNvPr>
          <p:cNvPicPr>
            <a:picLocks noChangeAspect="1"/>
          </p:cNvPicPr>
          <p:nvPr/>
        </p:nvPicPr>
        <p:blipFill>
          <a:blip r:embed="rId7"/>
          <a:stretch>
            <a:fillRect/>
          </a:stretch>
        </p:blipFill>
        <p:spPr>
          <a:xfrm>
            <a:off x="6101951" y="5272947"/>
            <a:ext cx="3214769" cy="864433"/>
          </a:xfrm>
          <a:prstGeom prst="rect">
            <a:avLst/>
          </a:prstGeom>
        </p:spPr>
      </p:pic>
      <p:pic>
        <p:nvPicPr>
          <p:cNvPr id="11" name="Picture 10">
            <a:extLst>
              <a:ext uri="{FF2B5EF4-FFF2-40B4-BE49-F238E27FC236}">
                <a16:creationId xmlns:a16="http://schemas.microsoft.com/office/drawing/2014/main" id="{6F7E4150-E184-4745-898F-1957C4972D73}"/>
              </a:ext>
            </a:extLst>
          </p:cNvPr>
          <p:cNvPicPr>
            <a:picLocks noChangeAspect="1"/>
          </p:cNvPicPr>
          <p:nvPr/>
        </p:nvPicPr>
        <p:blipFill>
          <a:blip r:embed="rId8"/>
          <a:stretch>
            <a:fillRect/>
          </a:stretch>
        </p:blipFill>
        <p:spPr>
          <a:xfrm>
            <a:off x="6173071" y="3926066"/>
            <a:ext cx="2544209" cy="789087"/>
          </a:xfrm>
          <a:prstGeom prst="rect">
            <a:avLst/>
          </a:prstGeom>
        </p:spPr>
      </p:pic>
    </p:spTree>
    <p:extLst>
      <p:ext uri="{BB962C8B-B14F-4D97-AF65-F5344CB8AC3E}">
        <p14:creationId xmlns:p14="http://schemas.microsoft.com/office/powerpoint/2010/main" val="61604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Business brainstorming presentation.potx" id="{DE77CA07-3D7A-4CF2-AF02-587F794CB3CB}" vid="{13C2A94F-C0A1-4622-B71C-29A3B00D5E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22104</TotalTime>
  <Words>1511</Words>
  <Application>Microsoft Office PowerPoint</Application>
  <PresentationFormat>Widescreen</PresentationFormat>
  <Paragraphs>228</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Century Gothic</vt:lpstr>
      <vt:lpstr>Palatino Linotype</vt:lpstr>
      <vt:lpstr>Wingdings 2</vt:lpstr>
      <vt:lpstr>Presentation on brainstorming</vt:lpstr>
      <vt:lpstr>Lecture 24: Multiprocessor Scheduling</vt:lpstr>
      <vt:lpstr>Assumptions</vt:lpstr>
      <vt:lpstr>Classification of multiprocessor scheduling algorithms</vt:lpstr>
      <vt:lpstr>Partitioned Scheduling</vt:lpstr>
      <vt:lpstr>Global Scheduling</vt:lpstr>
      <vt:lpstr>Global Scheduling</vt:lpstr>
      <vt:lpstr>Example: Global Rate Monotonic</vt:lpstr>
      <vt:lpstr>Example: Other Global Scheduling Policies</vt:lpstr>
      <vt:lpstr>Example: Other Global Scheduling Policies</vt:lpstr>
      <vt:lpstr>Example: Other Global Scheduling Policies</vt:lpstr>
      <vt:lpstr>Example: Global Scheduling of DAGs</vt:lpstr>
      <vt:lpstr>Global Scheduling</vt:lpstr>
      <vt:lpstr>Global Scheduling: Advantages</vt:lpstr>
      <vt:lpstr>Global Scheduling: Disadvantages</vt:lpstr>
      <vt:lpstr>Global Scheduling: Disadvantages</vt:lpstr>
      <vt:lpstr>Global Scheduling: Disadvantages</vt:lpstr>
      <vt:lpstr>Global Scheduling: Disadvantages</vt:lpstr>
      <vt:lpstr>Global Scheduling: Disadvantages</vt:lpstr>
      <vt:lpstr>Dhall’s Effect (on any global work-conserving policy including global EDF)</vt:lpstr>
      <vt:lpstr>Negative results about global scheduling</vt:lpstr>
      <vt:lpstr>Partitioned Scheduling</vt:lpstr>
      <vt:lpstr>Possible Partitioning Choices</vt:lpstr>
      <vt:lpstr>Classic partitioning algorithms for real-time systems</vt:lpstr>
      <vt:lpstr>Partitioning Heuristics</vt:lpstr>
      <vt:lpstr>Comparison</vt:lpstr>
      <vt:lpstr>Example</vt:lpstr>
      <vt:lpstr>Observations</vt:lpstr>
      <vt:lpstr>Global vs Partitioned Scheduling</vt:lpstr>
      <vt:lpstr>Global vs Partitioned Scheduling</vt:lpstr>
      <vt:lpstr>  Global           vs      Partitioned</vt:lpstr>
      <vt:lpstr>Semi-partitioned scheduling</vt:lpstr>
      <vt:lpstr>Clustered scheduling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Modeling Real-Time Systems</dc:title>
  <dc:creator>Deepak Gangadharan</dc:creator>
  <cp:lastModifiedBy>Deepak Gangadharan</cp:lastModifiedBy>
  <cp:revision>611</cp:revision>
  <dcterms:created xsi:type="dcterms:W3CDTF">2020-08-26T05:01:04Z</dcterms:created>
  <dcterms:modified xsi:type="dcterms:W3CDTF">2020-11-21T06:43:03Z</dcterms:modified>
</cp:coreProperties>
</file>